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07"/>
  </p:notesMasterIdLst>
  <p:sldIdLst>
    <p:sldId id="256" r:id="rId5"/>
    <p:sldId id="257" r:id="rId6"/>
    <p:sldId id="283" r:id="rId7"/>
    <p:sldId id="476" r:id="rId8"/>
    <p:sldId id="597" r:id="rId9"/>
    <p:sldId id="477" r:id="rId10"/>
    <p:sldId id="478" r:id="rId11"/>
    <p:sldId id="480" r:id="rId12"/>
    <p:sldId id="483" r:id="rId13"/>
    <p:sldId id="482" r:id="rId14"/>
    <p:sldId id="479" r:id="rId15"/>
    <p:sldId id="484" r:id="rId16"/>
    <p:sldId id="485" r:id="rId17"/>
    <p:sldId id="486" r:id="rId18"/>
    <p:sldId id="487" r:id="rId19"/>
    <p:sldId id="489" r:id="rId20"/>
    <p:sldId id="516" r:id="rId21"/>
    <p:sldId id="519" r:id="rId22"/>
    <p:sldId id="520" r:id="rId23"/>
    <p:sldId id="518" r:id="rId24"/>
    <p:sldId id="526" r:id="rId25"/>
    <p:sldId id="527" r:id="rId26"/>
    <p:sldId id="528" r:id="rId27"/>
    <p:sldId id="586" r:id="rId28"/>
    <p:sldId id="587" r:id="rId29"/>
    <p:sldId id="529" r:id="rId30"/>
    <p:sldId id="530" r:id="rId31"/>
    <p:sldId id="532" r:id="rId32"/>
    <p:sldId id="533" r:id="rId33"/>
    <p:sldId id="534" r:id="rId34"/>
    <p:sldId id="535" r:id="rId35"/>
    <p:sldId id="538" r:id="rId36"/>
    <p:sldId id="542" r:id="rId37"/>
    <p:sldId id="588" r:id="rId38"/>
    <p:sldId id="540" r:id="rId39"/>
    <p:sldId id="541" r:id="rId40"/>
    <p:sldId id="536" r:id="rId41"/>
    <p:sldId id="543" r:id="rId42"/>
    <p:sldId id="544" r:id="rId43"/>
    <p:sldId id="585" r:id="rId44"/>
    <p:sldId id="537" r:id="rId45"/>
    <p:sldId id="521" r:id="rId46"/>
    <p:sldId id="558" r:id="rId47"/>
    <p:sldId id="559" r:id="rId48"/>
    <p:sldId id="560" r:id="rId49"/>
    <p:sldId id="563" r:id="rId50"/>
    <p:sldId id="564" r:id="rId51"/>
    <p:sldId id="596" r:id="rId52"/>
    <p:sldId id="570" r:id="rId53"/>
    <p:sldId id="571" r:id="rId54"/>
    <p:sldId id="589" r:id="rId55"/>
    <p:sldId id="590" r:id="rId56"/>
    <p:sldId id="591" r:id="rId57"/>
    <p:sldId id="569" r:id="rId58"/>
    <p:sldId id="592" r:id="rId59"/>
    <p:sldId id="568" r:id="rId60"/>
    <p:sldId id="577" r:id="rId61"/>
    <p:sldId id="578" r:id="rId62"/>
    <p:sldId id="579" r:id="rId63"/>
    <p:sldId id="583" r:id="rId64"/>
    <p:sldId id="593" r:id="rId65"/>
    <p:sldId id="594" r:id="rId66"/>
    <p:sldId id="595" r:id="rId67"/>
    <p:sldId id="580" r:id="rId68"/>
    <p:sldId id="584" r:id="rId69"/>
    <p:sldId id="561"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7" r:id="rId86"/>
    <p:sldId id="508" r:id="rId87"/>
    <p:sldId id="509" r:id="rId88"/>
    <p:sldId id="511" r:id="rId89"/>
    <p:sldId id="512" r:id="rId90"/>
    <p:sldId id="513" r:id="rId91"/>
    <p:sldId id="514" r:id="rId92"/>
    <p:sldId id="515" r:id="rId93"/>
    <p:sldId id="599" r:id="rId94"/>
    <p:sldId id="598" r:id="rId95"/>
    <p:sldId id="556" r:id="rId96"/>
    <p:sldId id="557" r:id="rId97"/>
    <p:sldId id="523" r:id="rId98"/>
    <p:sldId id="524" r:id="rId99"/>
    <p:sldId id="525" r:id="rId100"/>
    <p:sldId id="545" r:id="rId101"/>
    <p:sldId id="546" r:id="rId102"/>
    <p:sldId id="547" r:id="rId103"/>
    <p:sldId id="548" r:id="rId104"/>
    <p:sldId id="549" r:id="rId105"/>
    <p:sldId id="55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57"/>
            <p14:sldId id="283"/>
            <p14:sldId id="476"/>
            <p14:sldId id="597"/>
            <p14:sldId id="477"/>
            <p14:sldId id="478"/>
            <p14:sldId id="480"/>
            <p14:sldId id="483"/>
            <p14:sldId id="482"/>
            <p14:sldId id="479"/>
            <p14:sldId id="484"/>
            <p14:sldId id="485"/>
            <p14:sldId id="486"/>
            <p14:sldId id="487"/>
            <p14:sldId id="489"/>
          </p14:sldIdLst>
        </p14:section>
        <p14:section name="Microservices" id="{3FE8A4B3-6FE0-4C45-ABB1-0C6B7E5F8612}">
          <p14:sldIdLst>
            <p14:sldId id="516"/>
            <p14:sldId id="519"/>
            <p14:sldId id="520"/>
            <p14:sldId id="518"/>
            <p14:sldId id="526"/>
            <p14:sldId id="527"/>
            <p14:sldId id="528"/>
            <p14:sldId id="586"/>
            <p14:sldId id="587"/>
            <p14:sldId id="529"/>
            <p14:sldId id="530"/>
            <p14:sldId id="532"/>
            <p14:sldId id="533"/>
            <p14:sldId id="534"/>
            <p14:sldId id="535"/>
            <p14:sldId id="538"/>
            <p14:sldId id="542"/>
            <p14:sldId id="588"/>
            <p14:sldId id="540"/>
            <p14:sldId id="541"/>
            <p14:sldId id="536"/>
            <p14:sldId id="543"/>
            <p14:sldId id="544"/>
            <p14:sldId id="585"/>
            <p14:sldId id="537"/>
            <p14:sldId id="521"/>
          </p14:sldIdLst>
        </p14:section>
        <p14:section name="API &amp; SDK" id="{C2CF415D-F541-4FB9-BB01-1357DD8B4F63}">
          <p14:sldIdLst>
            <p14:sldId id="558"/>
            <p14:sldId id="559"/>
            <p14:sldId id="560"/>
            <p14:sldId id="563"/>
            <p14:sldId id="564"/>
            <p14:sldId id="596"/>
            <p14:sldId id="570"/>
            <p14:sldId id="571"/>
            <p14:sldId id="589"/>
            <p14:sldId id="590"/>
            <p14:sldId id="591"/>
            <p14:sldId id="569"/>
            <p14:sldId id="592"/>
            <p14:sldId id="568"/>
            <p14:sldId id="577"/>
            <p14:sldId id="578"/>
            <p14:sldId id="579"/>
            <p14:sldId id="583"/>
            <p14:sldId id="593"/>
            <p14:sldId id="594"/>
            <p14:sldId id="595"/>
            <p14:sldId id="580"/>
            <p14:sldId id="584"/>
            <p14:sldId id="561"/>
          </p14:sldIdLst>
        </p14:section>
        <p14:section name="API Token" id="{0172D3A0-88D0-4B01-8257-4EA50F8E66FA}">
          <p14:sldIdLst>
            <p14:sldId id="491"/>
            <p14:sldId id="492"/>
            <p14:sldId id="493"/>
            <p14:sldId id="494"/>
            <p14:sldId id="495"/>
            <p14:sldId id="496"/>
            <p14:sldId id="497"/>
            <p14:sldId id="498"/>
            <p14:sldId id="499"/>
            <p14:sldId id="500"/>
            <p14:sldId id="501"/>
            <p14:sldId id="502"/>
            <p14:sldId id="503"/>
            <p14:sldId id="504"/>
            <p14:sldId id="505"/>
            <p14:sldId id="507"/>
            <p14:sldId id="508"/>
            <p14:sldId id="509"/>
            <p14:sldId id="511"/>
            <p14:sldId id="512"/>
            <p14:sldId id="513"/>
            <p14:sldId id="514"/>
            <p14:sldId id="515"/>
          </p14:sldIdLst>
        </p14:section>
        <p14:section name="結論" id="{1B821D91-C44B-4D84-954F-5A00663205F8}">
          <p14:sldIdLst>
            <p14:sldId id="599"/>
            <p14:sldId id="598"/>
            <p14:sldId id="556"/>
          </p14:sldIdLst>
        </p14:section>
        <p14:section name="References" id="{CE950000-376F-48D3-9C87-E4AF015F57C7}">
          <p14:sldIdLst>
            <p14:sldId id="557"/>
            <p14:sldId id="523"/>
            <p14:sldId id="524"/>
            <p14:sldId id="525"/>
            <p14:sldId id="545"/>
            <p14:sldId id="546"/>
            <p14:sldId id="547"/>
            <p14:sldId id="548"/>
            <p14:sldId id="549"/>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86" autoAdjust="0"/>
  </p:normalViewPr>
  <p:slideViewPr>
    <p:cSldViewPr snapToGrid="0">
      <p:cViewPr varScale="1">
        <p:scale>
          <a:sx n="101" d="100"/>
          <a:sy n="101"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2017/1/19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ginx.com/blog/refactoring-a-monolith-into-microservices/?utm_source=introduction-to-microservices&amp;utm_medium=blog&amp;utm_campaign=Microservices" TargetMode="External"/><Relationship Id="rId3" Type="http://schemas.openxmlformats.org/officeDocument/2006/relationships/hyperlink" Target="https://www.nginx.com/blog/building-microservices-using-an-api-gateway/?utm_source=introduction-to-microservices&amp;utm_medium=blog&amp;utm_campaign=Microservices" TargetMode="External"/><Relationship Id="rId7" Type="http://schemas.openxmlformats.org/officeDocument/2006/relationships/hyperlink" Target="https://www.nginx.com/blog/deploying-microservices/?utm_source=introduction-to-microservices&amp;utm_medium=blog&amp;utm_campaign=Microservice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nginx.com/blog/event-driven-data-management-microservices/?utm_source=introduction-to-microservices&amp;utm_medium=blog&amp;utm_campaign=Microservices" TargetMode="External"/><Relationship Id="rId5" Type="http://schemas.openxmlformats.org/officeDocument/2006/relationships/hyperlink" Target="https://www.nginx.com/blog/service-discovery-in-a-microservices-architecture/?utm_source=introduction-to-microservices&amp;utm_medium=blog&amp;utm_campaign=Microservices" TargetMode="External"/><Relationship Id="rId4" Type="http://schemas.openxmlformats.org/officeDocument/2006/relationships/hyperlink" Target="https://www.nginx.com/blog/building-microservices-inter-process-communication/?utm_source=introduction-to-microservices&amp;utm_medium=blog&amp;utm_campaign=Micro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微服務定義</a:t>
            </a:r>
            <a:r>
              <a:rPr lang="en-US" altLang="zh-TW" dirty="0" smtClean="0"/>
              <a:t>:</a:t>
            </a:r>
            <a:r>
              <a:rPr lang="zh-TW" altLang="en-US" dirty="0" smtClean="0"/>
              <a:t> 自主性 </a:t>
            </a:r>
            <a:r>
              <a:rPr lang="en-US" altLang="zh-TW" dirty="0" smtClean="0"/>
              <a:t>–</a:t>
            </a:r>
            <a:r>
              <a:rPr lang="zh-TW" altLang="en-US" dirty="0" smtClean="0"/>
              <a:t> 是指所有方面都能獨立自主，包含開發到部屬整個流程。理論上每個服務都應該讓負責的團隊決定所有事情，透過 </a:t>
            </a:r>
            <a:r>
              <a:rPr lang="en-US" altLang="zh-TW" dirty="0" smtClean="0"/>
              <a:t>API</a:t>
            </a:r>
            <a:r>
              <a:rPr lang="zh-TW" altLang="en-US" dirty="0" smtClean="0"/>
              <a:t> 與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等流程，確保能跟其他服務順利整合。</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1214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384458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217742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https://jwt.io/introduction/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205718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88731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1" kern="1200" dirty="0" smtClean="0">
                <a:solidFill>
                  <a:schemeClr val="tx1"/>
                </a:solidFill>
                <a:effectLst/>
                <a:latin typeface="+mn-lt"/>
                <a:ea typeface="+mn-ea"/>
                <a:cs typeface="+mn-cs"/>
              </a:rPr>
              <a:t>https://www.nginx.com/blog/introduction-to-microservices/?utm_source=service-discovery-in-a-microservices-architecture&amp;utm_medium=blog&amp;utm_campaign=Microservices</a:t>
            </a:r>
          </a:p>
          <a:p>
            <a:pPr fontAlgn="base"/>
            <a:endParaRPr lang="en-US" altLang="zh-TW" sz="1200" b="1" i="1" kern="1200" dirty="0" smtClean="0">
              <a:solidFill>
                <a:schemeClr val="tx1"/>
              </a:solidFill>
              <a:effectLst/>
              <a:latin typeface="+mn-lt"/>
              <a:ea typeface="+mn-ea"/>
              <a:cs typeface="+mn-cs"/>
            </a:endParaRPr>
          </a:p>
          <a:p>
            <a:pPr fontAlgn="base"/>
            <a:r>
              <a:rPr lang="en-US" altLang="zh-TW" sz="1200" b="1" i="1" kern="1200" dirty="0" smtClean="0">
                <a:solidFill>
                  <a:schemeClr val="tx1"/>
                </a:solidFill>
                <a:effectLst/>
                <a:latin typeface="+mn-lt"/>
                <a:ea typeface="+mn-ea"/>
                <a:cs typeface="+mn-cs"/>
              </a:rPr>
              <a:t>Editor’s note</a:t>
            </a:r>
            <a:r>
              <a:rPr lang="en-US" altLang="zh-TW" sz="1200" b="0" i="1" kern="1200" dirty="0" smtClean="0">
                <a:solidFill>
                  <a:schemeClr val="tx1"/>
                </a:solidFill>
                <a:effectLst/>
                <a:latin typeface="+mn-lt"/>
                <a:ea typeface="+mn-ea"/>
                <a:cs typeface="+mn-cs"/>
              </a:rPr>
              <a:t> – This seven-part series of articles is now complete:</a:t>
            </a:r>
            <a:endParaRPr lang="en-US" altLang="zh-TW" sz="1200" b="0" i="0" kern="1200" dirty="0" smtClean="0">
              <a:solidFill>
                <a:schemeClr val="tx1"/>
              </a:solidFill>
              <a:effectLst/>
              <a:latin typeface="+mn-lt"/>
              <a:ea typeface="+mn-ea"/>
              <a:cs typeface="+mn-cs"/>
            </a:endParaRPr>
          </a:p>
          <a:p>
            <a:pPr fontAlgn="base"/>
            <a:r>
              <a:rPr lang="en-US" altLang="zh-TW" sz="1200" b="0" i="1" kern="1200" dirty="0" smtClean="0">
                <a:solidFill>
                  <a:schemeClr val="tx1"/>
                </a:solidFill>
                <a:effectLst/>
                <a:latin typeface="+mn-lt"/>
                <a:ea typeface="+mn-ea"/>
                <a:cs typeface="+mn-cs"/>
              </a:rPr>
              <a:t>Introduction to </a:t>
            </a:r>
            <a:r>
              <a:rPr lang="en-US" altLang="zh-TW" sz="1200" b="0" i="1" kern="1200" dirty="0" err="1" smtClean="0">
                <a:solidFill>
                  <a:schemeClr val="tx1"/>
                </a:solidFill>
                <a:effectLst/>
                <a:latin typeface="+mn-lt"/>
                <a:ea typeface="+mn-ea"/>
                <a:cs typeface="+mn-cs"/>
              </a:rPr>
              <a:t>Microservices</a:t>
            </a:r>
            <a:r>
              <a:rPr lang="en-US" altLang="zh-TW" sz="1200" b="0" i="1" kern="1200" dirty="0" smtClean="0">
                <a:solidFill>
                  <a:schemeClr val="tx1"/>
                </a:solidFill>
                <a:effectLst/>
                <a:latin typeface="+mn-lt"/>
                <a:ea typeface="+mn-ea"/>
                <a:cs typeface="+mn-cs"/>
              </a:rPr>
              <a:t> (this article)</a:t>
            </a:r>
          </a:p>
          <a:p>
            <a:pPr fontAlgn="base"/>
            <a:r>
              <a:rPr lang="en-US" altLang="zh-TW" sz="1200" b="0" i="1" u="none" strike="noStrike" kern="1200" dirty="0" smtClean="0">
                <a:solidFill>
                  <a:schemeClr val="tx1"/>
                </a:solidFill>
                <a:effectLst/>
                <a:latin typeface="+mn-lt"/>
                <a:ea typeface="+mn-ea"/>
                <a:cs typeface="+mn-cs"/>
                <a:hlinkClick r:id="rId3"/>
              </a:rPr>
              <a:t>Building </a:t>
            </a:r>
            <a:r>
              <a:rPr lang="en-US" altLang="zh-TW" sz="1200" b="0" i="1" u="none" strike="noStrike" kern="1200" dirty="0" err="1" smtClean="0">
                <a:solidFill>
                  <a:schemeClr val="tx1"/>
                </a:solidFill>
                <a:effectLst/>
                <a:latin typeface="+mn-lt"/>
                <a:ea typeface="+mn-ea"/>
                <a:cs typeface="+mn-cs"/>
                <a:hlinkClick r:id="rId3"/>
              </a:rPr>
              <a:t>Microservices</a:t>
            </a:r>
            <a:r>
              <a:rPr lang="en-US" altLang="zh-TW" sz="1200" b="0" i="1" u="none" strike="noStrike" kern="1200" dirty="0" smtClean="0">
                <a:solidFill>
                  <a:schemeClr val="tx1"/>
                </a:solidFill>
                <a:effectLst/>
                <a:latin typeface="+mn-lt"/>
                <a:ea typeface="+mn-ea"/>
                <a:cs typeface="+mn-cs"/>
                <a:hlinkClick r:id="rId3"/>
              </a:rPr>
              <a:t>: Using an API Gateway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4"/>
              </a:rPr>
              <a:t>Building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Inter-Process Communication in a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5"/>
              </a:rPr>
              <a:t>Service Discovery in a </a:t>
            </a:r>
            <a:r>
              <a:rPr lang="en-US" altLang="zh-TW" sz="1200" b="0" i="1" u="none" strike="noStrike" kern="1200" dirty="0" err="1" smtClean="0">
                <a:solidFill>
                  <a:schemeClr val="tx1"/>
                </a:solidFill>
                <a:effectLst/>
                <a:latin typeface="+mn-lt"/>
                <a:ea typeface="+mn-ea"/>
                <a:cs typeface="+mn-cs"/>
                <a:hlinkClick r:id="rId5"/>
              </a:rPr>
              <a:t>Microservices</a:t>
            </a:r>
            <a:r>
              <a:rPr lang="en-US" altLang="zh-TW" sz="1200" b="0" i="1" u="none" strike="noStrike" kern="1200" dirty="0" smtClean="0">
                <a:solidFill>
                  <a:schemeClr val="tx1"/>
                </a:solidFill>
                <a:effectLst/>
                <a:latin typeface="+mn-lt"/>
                <a:ea typeface="+mn-ea"/>
                <a:cs typeface="+mn-cs"/>
                <a:hlinkClick r:id="rId5"/>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6"/>
              </a:rPr>
              <a:t>Event-Driven Data Management for </a:t>
            </a:r>
            <a:r>
              <a:rPr lang="en-US" altLang="zh-TW" sz="1200" b="0" i="1" u="none" strike="noStrike" kern="1200" dirty="0" err="1" smtClean="0">
                <a:solidFill>
                  <a:schemeClr val="tx1"/>
                </a:solidFill>
                <a:effectLst/>
                <a:latin typeface="+mn-lt"/>
                <a:ea typeface="+mn-ea"/>
                <a:cs typeface="+mn-cs"/>
                <a:hlinkClick r:id="rId6"/>
              </a:rPr>
              <a:t>Microservices</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7"/>
              </a:rPr>
              <a:t>Choosing a </a:t>
            </a:r>
            <a:r>
              <a:rPr lang="en-US" altLang="zh-TW" sz="1200" b="0" i="1" u="none" strike="noStrike" kern="1200" dirty="0" err="1" smtClean="0">
                <a:solidFill>
                  <a:schemeClr val="tx1"/>
                </a:solidFill>
                <a:effectLst/>
                <a:latin typeface="+mn-lt"/>
                <a:ea typeface="+mn-ea"/>
                <a:cs typeface="+mn-cs"/>
                <a:hlinkClick r:id="rId7"/>
              </a:rPr>
              <a:t>Microservices</a:t>
            </a:r>
            <a:r>
              <a:rPr lang="en-US" altLang="zh-TW" sz="1200" b="0" i="1" u="none" strike="noStrike" kern="1200" dirty="0" smtClean="0">
                <a:solidFill>
                  <a:schemeClr val="tx1"/>
                </a:solidFill>
                <a:effectLst/>
                <a:latin typeface="+mn-lt"/>
                <a:ea typeface="+mn-ea"/>
                <a:cs typeface="+mn-cs"/>
                <a:hlinkClick r:id="rId7"/>
              </a:rPr>
              <a:t> Deployment Strategy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8"/>
              </a:rPr>
              <a:t>Refactoring a Monolith into </a:t>
            </a:r>
            <a:r>
              <a:rPr lang="en-US" altLang="zh-TW" sz="1200" b="0" i="1" u="none" strike="noStrike" kern="1200" dirty="0" err="1" smtClean="0">
                <a:solidFill>
                  <a:schemeClr val="tx1"/>
                </a:solidFill>
                <a:effectLst/>
                <a:latin typeface="+mn-lt"/>
                <a:ea typeface="+mn-ea"/>
                <a:cs typeface="+mn-cs"/>
                <a:hlinkClick r:id="rId8"/>
              </a:rPr>
              <a:t>Microservices</a:t>
            </a:r>
            <a:endParaRPr lang="en-US" altLang="zh-TW" sz="1200" b="0" i="1"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94</a:t>
            </a:fld>
            <a:endParaRPr lang="zh-TW" altLang="en-US"/>
          </a:p>
        </p:txBody>
      </p:sp>
    </p:spTree>
    <p:extLst>
      <p:ext uri="{BB962C8B-B14F-4D97-AF65-F5344CB8AC3E}">
        <p14:creationId xmlns:p14="http://schemas.microsoft.com/office/powerpoint/2010/main" val="202339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2017/1/19</a:t>
            </a:fld>
            <a:endParaRPr lang="zh-TW" altLang="en-US"/>
          </a:p>
        </p:txBody>
      </p:sp>
      <p:sp>
        <p:nvSpPr>
          <p:cNvPr id="5" name="Footer Placeholder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2017/1/19</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2017/1/19</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2017/1/19</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2017/1/19</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2017/1/19</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columns.chicken-house.net/"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gn="r"/>
            <a:r>
              <a:rPr lang="zh-TW" altLang="en-US" dirty="0" smtClean="0"/>
              <a:t>微服務架構與實戰</a:t>
            </a:r>
            <a:r>
              <a:rPr lang="en-US" altLang="zh-TW" dirty="0" smtClean="0"/>
              <a:t/>
            </a:r>
            <a:br>
              <a:rPr lang="en-US" altLang="zh-TW" dirty="0" smtClean="0"/>
            </a:br>
            <a:r>
              <a:rPr lang="en-US" altLang="zh-TW" dirty="0" smtClean="0"/>
              <a:t>Episode #2</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2016/12/29</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Windows Container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Windows 10 Pro / 2016 (with Hyper-V)</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3" name="圓角矩形 1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13132455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30749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4683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88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License</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content-tpe1-1.xx.fbcdn.net/v/t34.0-12/15555666_10206109671420895_1680935927_n.png?oh=1e09815e6749a1baf5e2d83437430450&amp;oe=5861B8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89359"/>
            <a:ext cx="10504805" cy="42797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17994"/>
            <a:ext cx="12046696" cy="646331"/>
          </a:xfrm>
          <a:prstGeom prst="rect">
            <a:avLst/>
          </a:prstGeom>
          <a:noFill/>
        </p:spPr>
        <p:txBody>
          <a:bodyPr wrap="none" rtlCol="0">
            <a:spAutoFit/>
          </a:bodyPr>
          <a:lstStyle/>
          <a:p>
            <a:r>
              <a:rPr lang="en-US" altLang="zh-TW" dirty="0">
                <a:solidFill>
                  <a:schemeClr val="bg1"/>
                </a:solidFill>
              </a:rPr>
              <a:t>http://</a:t>
            </a:r>
            <a:r>
              <a:rPr lang="en-US" altLang="zh-TW" dirty="0" smtClean="0">
                <a:solidFill>
                  <a:schemeClr val="bg1"/>
                </a:solidFill>
              </a:rPr>
              <a:t>download.microsoft.com/download/7/2/9/7290EA05-DC56-4BED-9400-138C5701F174/WS2016LicensingDatasheet.pdf</a:t>
            </a:r>
          </a:p>
          <a:p>
            <a:endParaRPr lang="zh-TW" altLang="en-US" dirty="0">
              <a:solidFill>
                <a:schemeClr val="bg1"/>
              </a:solidFill>
            </a:endParaRPr>
          </a:p>
        </p:txBody>
      </p:sp>
      <p:sp>
        <p:nvSpPr>
          <p:cNvPr id="5" name="圓角矩形 4"/>
          <p:cNvSpPr/>
          <p:nvPr/>
        </p:nvSpPr>
        <p:spPr>
          <a:xfrm>
            <a:off x="850900" y="2717800"/>
            <a:ext cx="10634980" cy="8509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39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Win10</a:t>
            </a:r>
            <a:endParaRPr lang="zh-TW" altLang="en-US" dirty="0"/>
          </a:p>
        </p:txBody>
      </p:sp>
      <p:sp>
        <p:nvSpPr>
          <p:cNvPr id="4" name="文字方塊 3"/>
          <p:cNvSpPr txBox="1"/>
          <p:nvPr/>
        </p:nvSpPr>
        <p:spPr>
          <a:xfrm>
            <a:off x="50800" y="6413500"/>
            <a:ext cx="10144957" cy="369332"/>
          </a:xfrm>
          <a:prstGeom prst="rect">
            <a:avLst/>
          </a:prstGeom>
          <a:noFill/>
        </p:spPr>
        <p:txBody>
          <a:bodyPr wrap="none" rtlCol="0">
            <a:spAutoFit/>
          </a:bodyPr>
          <a:lstStyle/>
          <a:p>
            <a:r>
              <a:rPr lang="en-US" altLang="zh-TW" dirty="0">
                <a:solidFill>
                  <a:schemeClr val="bg1"/>
                </a:solidFill>
              </a:rPr>
              <a:t>https://docs.microsoft.com/zh-tw/virtualization/windowscontainers/quick_start/quick_start_windows_10</a:t>
            </a:r>
            <a:endParaRPr lang="zh-TW" altLang="en-US" dirty="0">
              <a:solidFill>
                <a:schemeClr val="bg1"/>
              </a:solidFill>
            </a:endParaRPr>
          </a:p>
        </p:txBody>
      </p:sp>
      <p:pic>
        <p:nvPicPr>
          <p:cNvPr id="5" name="圖片 4"/>
          <p:cNvPicPr>
            <a:picLocks noChangeAspect="1"/>
          </p:cNvPicPr>
          <p:nvPr/>
        </p:nvPicPr>
        <p:blipFill>
          <a:blip r:embed="rId2"/>
          <a:stretch>
            <a:fillRect/>
          </a:stretch>
        </p:blipFill>
        <p:spPr>
          <a:xfrm>
            <a:off x="1097280" y="2170637"/>
            <a:ext cx="10058400" cy="3809585"/>
          </a:xfrm>
          <a:prstGeom prst="rect">
            <a:avLst/>
          </a:prstGeom>
        </p:spPr>
      </p:pic>
    </p:spTree>
    <p:extLst>
      <p:ext uri="{BB962C8B-B14F-4D97-AF65-F5344CB8AC3E}">
        <p14:creationId xmlns:p14="http://schemas.microsoft.com/office/powerpoint/2010/main" val="2867473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a:t>
            </a:r>
            <a:r>
              <a:rPr lang="en-US" altLang="zh-TW" dirty="0" err="1" smtClean="0"/>
              <a:t>WinServer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836012" y="1926696"/>
            <a:ext cx="8545958" cy="4297468"/>
          </a:xfrm>
          <a:prstGeom prst="rect">
            <a:avLst/>
          </a:prstGeom>
        </p:spPr>
      </p:pic>
      <p:sp>
        <p:nvSpPr>
          <p:cNvPr id="4" name="文字方塊 3"/>
          <p:cNvSpPr txBox="1"/>
          <p:nvPr/>
        </p:nvSpPr>
        <p:spPr>
          <a:xfrm>
            <a:off x="76200" y="6413500"/>
            <a:ext cx="10305770" cy="369332"/>
          </a:xfrm>
          <a:prstGeom prst="rect">
            <a:avLst/>
          </a:prstGeom>
          <a:noFill/>
        </p:spPr>
        <p:txBody>
          <a:bodyPr wrap="none" rtlCol="0">
            <a:spAutoFit/>
          </a:bodyPr>
          <a:lstStyle/>
          <a:p>
            <a:r>
              <a:rPr lang="en-US" altLang="zh-TW" dirty="0">
                <a:solidFill>
                  <a:schemeClr val="bg1"/>
                </a:solidFill>
              </a:rPr>
              <a:t>https://docs.microsoft.com/en-us/virtualization/windowscontainers/quick-start/quick-start-windows-server</a:t>
            </a:r>
            <a:endParaRPr lang="zh-TW" altLang="en-US" dirty="0">
              <a:solidFill>
                <a:schemeClr val="bg1"/>
              </a:solidFill>
            </a:endParaRPr>
          </a:p>
        </p:txBody>
      </p:sp>
    </p:spTree>
    <p:extLst>
      <p:ext uri="{BB962C8B-B14F-4D97-AF65-F5344CB8AC3E}">
        <p14:creationId xmlns:p14="http://schemas.microsoft.com/office/powerpoint/2010/main" val="3863539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Fundamentals</a:t>
            </a:r>
            <a:endParaRPr lang="zh-TW" altLang="en-US" dirty="0"/>
          </a:p>
        </p:txBody>
      </p:sp>
      <p:sp>
        <p:nvSpPr>
          <p:cNvPr id="3" name="內容版面配置區 2"/>
          <p:cNvSpPr>
            <a:spLocks noGrp="1"/>
          </p:cNvSpPr>
          <p:nvPr>
            <p:ph idx="1"/>
          </p:nvPr>
        </p:nvSpPr>
        <p:spPr/>
        <p:txBody>
          <a:bodyPr>
            <a:normAutofit fontScale="85000" lnSpcReduction="20000"/>
          </a:bodyPr>
          <a:lstStyle/>
          <a:p>
            <a:endParaRPr lang="en-US" altLang="zh-TW" sz="2600" b="1" dirty="0" smtClean="0"/>
          </a:p>
          <a:p>
            <a:r>
              <a:rPr lang="en-US" altLang="zh-TW" sz="2600" b="1" dirty="0" smtClean="0"/>
              <a:t>Container Host:</a:t>
            </a:r>
            <a:r>
              <a:rPr lang="en-US" altLang="zh-TW" dirty="0"/>
              <a:t/>
            </a:r>
            <a:br>
              <a:rPr lang="en-US" altLang="zh-TW" dirty="0"/>
            </a:br>
            <a:r>
              <a:rPr lang="en-US" altLang="zh-TW" dirty="0" smtClean="0"/>
              <a:t>Physical </a:t>
            </a:r>
            <a:r>
              <a:rPr lang="en-US" altLang="zh-TW" dirty="0"/>
              <a:t>or Virtual computer system configured with the Windows Container feature</a:t>
            </a:r>
            <a:r>
              <a:rPr lang="en-US" altLang="zh-TW" dirty="0" smtClean="0"/>
              <a:t>.</a:t>
            </a:r>
            <a:endParaRPr lang="en-US" altLang="zh-TW" dirty="0"/>
          </a:p>
          <a:p>
            <a:r>
              <a:rPr lang="en-US" altLang="zh-TW" sz="2600" b="1" dirty="0"/>
              <a:t>Container OS Image:</a:t>
            </a:r>
            <a:r>
              <a:rPr lang="en-US" altLang="zh-TW" sz="2600" dirty="0"/>
              <a:t> </a:t>
            </a:r>
            <a:r>
              <a:rPr lang="en-US" altLang="zh-TW" dirty="0"/>
              <a:t/>
            </a:r>
            <a:br>
              <a:rPr lang="en-US" altLang="zh-TW" dirty="0"/>
            </a:br>
            <a:r>
              <a:rPr lang="en-US" altLang="zh-TW" dirty="0" smtClean="0"/>
              <a:t>Containers </a:t>
            </a:r>
            <a:r>
              <a:rPr lang="en-US" altLang="zh-TW" dirty="0"/>
              <a:t>are deployed from images. The container OS image is the first layer in potentially many image layers that make up a container. This image provides the operating system environment.</a:t>
            </a:r>
          </a:p>
          <a:p>
            <a:r>
              <a:rPr lang="en-US" altLang="zh-TW" sz="2600" b="1" dirty="0"/>
              <a:t>Container Image:</a:t>
            </a:r>
            <a:r>
              <a:rPr lang="en-US" altLang="zh-TW" sz="2600" dirty="0"/>
              <a:t> </a:t>
            </a:r>
            <a:r>
              <a:rPr lang="en-US" altLang="zh-TW" dirty="0" smtClean="0"/>
              <a:t/>
            </a:r>
            <a:br>
              <a:rPr lang="en-US" altLang="zh-TW" dirty="0" smtClean="0"/>
            </a:br>
            <a:r>
              <a:rPr lang="en-US" altLang="zh-TW" dirty="0" smtClean="0"/>
              <a:t>A </a:t>
            </a:r>
            <a:r>
              <a:rPr lang="en-US" altLang="zh-TW" dirty="0"/>
              <a:t>container image contains the base operating system, application, and all application dependencies needed to quickly deploy a container.</a:t>
            </a:r>
          </a:p>
          <a:p>
            <a:r>
              <a:rPr lang="en-US" altLang="zh-TW" sz="2600" b="1" dirty="0" smtClean="0"/>
              <a:t>Container </a:t>
            </a:r>
            <a:r>
              <a:rPr lang="en-US" altLang="zh-TW" sz="2600" b="1" dirty="0"/>
              <a:t>Registry:</a:t>
            </a:r>
            <a:r>
              <a:rPr lang="en-US" altLang="zh-TW" sz="2600" dirty="0"/>
              <a:t> </a:t>
            </a:r>
            <a:r>
              <a:rPr lang="en-US" altLang="zh-TW" dirty="0" smtClean="0"/>
              <a:t/>
            </a:r>
            <a:br>
              <a:rPr lang="en-US" altLang="zh-TW" dirty="0" smtClean="0"/>
            </a:br>
            <a:r>
              <a:rPr lang="en-US" altLang="zh-TW" dirty="0" smtClean="0"/>
              <a:t>Container </a:t>
            </a:r>
            <a:r>
              <a:rPr lang="en-US" altLang="zh-TW" dirty="0"/>
              <a:t>images are stored in a container registry, and can be downloaded on demand.</a:t>
            </a:r>
          </a:p>
          <a:p>
            <a:r>
              <a:rPr lang="en-US" altLang="zh-TW" sz="2600" b="1" dirty="0" err="1" smtClean="0"/>
              <a:t>Dockerfile</a:t>
            </a:r>
            <a:r>
              <a:rPr lang="en-US" altLang="zh-TW" sz="2600" b="1" dirty="0"/>
              <a:t>:</a:t>
            </a:r>
            <a:r>
              <a:rPr lang="en-US" altLang="zh-TW" sz="2600" dirty="0"/>
              <a:t> </a:t>
            </a:r>
            <a:r>
              <a:rPr lang="en-US" altLang="zh-TW" sz="2600" dirty="0" smtClean="0"/>
              <a:t/>
            </a:r>
            <a:br>
              <a:rPr lang="en-US" altLang="zh-TW" sz="2600" dirty="0" smtClean="0"/>
            </a:br>
            <a:r>
              <a:rPr lang="en-US" altLang="zh-TW" dirty="0" err="1" smtClean="0"/>
              <a:t>Dockerfiles</a:t>
            </a:r>
            <a:r>
              <a:rPr lang="en-US" altLang="zh-TW" dirty="0" smtClean="0"/>
              <a:t> </a:t>
            </a:r>
            <a:r>
              <a:rPr lang="en-US" altLang="zh-TW" dirty="0"/>
              <a:t>are used to automate the creation of container images</a:t>
            </a:r>
            <a:r>
              <a:rPr lang="en-US" altLang="zh-TW" dirty="0" smtClean="0"/>
              <a:t>.</a:t>
            </a:r>
            <a:endParaRPr lang="en-US" altLang="zh-TW" dirty="0"/>
          </a:p>
        </p:txBody>
      </p:sp>
      <p:sp>
        <p:nvSpPr>
          <p:cNvPr id="4" name="文字方塊 3"/>
          <p:cNvSpPr txBox="1"/>
          <p:nvPr/>
        </p:nvSpPr>
        <p:spPr>
          <a:xfrm>
            <a:off x="139700" y="6477000"/>
            <a:ext cx="8254119" cy="369332"/>
          </a:xfrm>
          <a:prstGeom prst="rect">
            <a:avLst/>
          </a:prstGeom>
          <a:noFill/>
        </p:spPr>
        <p:txBody>
          <a:bodyPr wrap="none" rtlCol="0">
            <a:spAutoFit/>
          </a:bodyPr>
          <a:lstStyle/>
          <a:p>
            <a:r>
              <a:rPr lang="en-US" altLang="zh-TW" dirty="0">
                <a:solidFill>
                  <a:schemeClr val="bg1"/>
                </a:solidFill>
              </a:rPr>
              <a:t>https://</a:t>
            </a:r>
            <a:r>
              <a:rPr lang="en-US" altLang="zh-TW" dirty="0" smtClean="0">
                <a:solidFill>
                  <a:schemeClr val="bg1"/>
                </a:solidFill>
              </a:rPr>
              <a:t>docs.microsoft.com/en-us/virtualization/windowscontainers/quick-start/index</a:t>
            </a:r>
            <a:endParaRPr lang="zh-TW" altLang="en-US" dirty="0">
              <a:solidFill>
                <a:schemeClr val="bg1"/>
              </a:solidFill>
            </a:endParaRPr>
          </a:p>
        </p:txBody>
      </p:sp>
    </p:spTree>
    <p:extLst>
      <p:ext uri="{BB962C8B-B14F-4D97-AF65-F5344CB8AC3E}">
        <p14:creationId xmlns:p14="http://schemas.microsoft.com/office/powerpoint/2010/main" val="3236012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Image Layers</a:t>
            </a:r>
            <a:endParaRPr lang="zh-TW" altLang="en-US" dirty="0"/>
          </a:p>
        </p:txBody>
      </p:sp>
      <p:pic>
        <p:nvPicPr>
          <p:cNvPr id="2050" name="Picture 2" descr="「docker layer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31974"/>
            <a:ext cx="7183120" cy="441664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Lock by jhnri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56" y="3974871"/>
            <a:ext cx="645417" cy="914405"/>
          </a:xfrm>
          <a:prstGeom prst="rect">
            <a:avLst/>
          </a:prstGeom>
        </p:spPr>
      </p:pic>
      <p:sp>
        <p:nvSpPr>
          <p:cNvPr id="6" name="流程圖: 資料 5"/>
          <p:cNvSpPr/>
          <p:nvPr/>
        </p:nvSpPr>
        <p:spPr>
          <a:xfrm>
            <a:off x="9476442" y="2952749"/>
            <a:ext cx="2715558" cy="9779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err="1" smtClean="0"/>
              <a:t>dockerfile</a:t>
            </a:r>
            <a:endParaRPr lang="zh-TW" altLang="en-US" dirty="0"/>
          </a:p>
        </p:txBody>
      </p:sp>
      <p:cxnSp>
        <p:nvCxnSpPr>
          <p:cNvPr id="8" name="肘形接點 7"/>
          <p:cNvCxnSpPr>
            <a:stCxn id="6" idx="3"/>
          </p:cNvCxnSpPr>
          <p:nvPr/>
        </p:nvCxnSpPr>
        <p:spPr>
          <a:xfrm rot="5400000">
            <a:off x="8898970" y="2900472"/>
            <a:ext cx="633518" cy="269387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8840906" y="4247408"/>
            <a:ext cx="700320" cy="369332"/>
          </a:xfrm>
          <a:prstGeom prst="rect">
            <a:avLst/>
          </a:prstGeom>
          <a:noFill/>
        </p:spPr>
        <p:txBody>
          <a:bodyPr wrap="none" rtlCol="0">
            <a:spAutoFit/>
          </a:bodyPr>
          <a:lstStyle/>
          <a:p>
            <a:r>
              <a:rPr lang="en-US" altLang="zh-TW" dirty="0" smtClean="0"/>
              <a:t>from:</a:t>
            </a:r>
            <a:endParaRPr lang="zh-TW" altLang="en-US" dirty="0"/>
          </a:p>
        </p:txBody>
      </p:sp>
      <p:cxnSp>
        <p:nvCxnSpPr>
          <p:cNvPr id="11" name="直線單箭頭接點 10"/>
          <p:cNvCxnSpPr/>
          <p:nvPr/>
        </p:nvCxnSpPr>
        <p:spPr>
          <a:xfrm flipH="1">
            <a:off x="7868792" y="3581399"/>
            <a:ext cx="1701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844366" y="3269959"/>
            <a:ext cx="1861985"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build</a:t>
            </a:r>
            <a:endParaRPr lang="zh-TW" altLang="en-US" dirty="0"/>
          </a:p>
        </p:txBody>
      </p:sp>
      <p:sp>
        <p:nvSpPr>
          <p:cNvPr id="13" name="左大括弧 12"/>
          <p:cNvSpPr/>
          <p:nvPr/>
        </p:nvSpPr>
        <p:spPr>
          <a:xfrm>
            <a:off x="1284266" y="3441699"/>
            <a:ext cx="265134" cy="224790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p:cNvSpPr txBox="1"/>
          <p:nvPr/>
        </p:nvSpPr>
        <p:spPr>
          <a:xfrm>
            <a:off x="7844366" y="2596343"/>
            <a:ext cx="1714508"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run</a:t>
            </a:r>
            <a:endParaRPr lang="zh-TW" altLang="en-US" dirty="0"/>
          </a:p>
        </p:txBody>
      </p:sp>
    </p:spTree>
    <p:extLst>
      <p:ext uri="{BB962C8B-B14F-4D97-AF65-F5344CB8AC3E}">
        <p14:creationId xmlns:p14="http://schemas.microsoft.com/office/powerpoint/2010/main" val="3096674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49123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7444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0916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903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chemeClr val="tx1"/>
                </a:solidFill>
              </a:rPr>
              <a:t>12/15:</a:t>
            </a:r>
            <a:r>
              <a:rPr lang="zh-TW" altLang="en-US" sz="4000" dirty="0" smtClean="0">
                <a:solidFill>
                  <a:schemeClr val="tx1"/>
                </a:solidFill>
              </a:rPr>
              <a:t> 微服務架構 概觀、相關技術</a:t>
            </a:r>
            <a:endParaRPr lang="en-US" altLang="zh-TW" sz="4000" dirty="0" smtClean="0">
              <a:solidFill>
                <a:schemeClr val="tx1"/>
              </a:solidFill>
            </a:endParaRPr>
          </a:p>
          <a:p>
            <a:pPr marL="457200" indent="-457200">
              <a:buFont typeface="+mj-lt"/>
              <a:buAutoNum type="arabicPeriod"/>
            </a:pPr>
            <a:r>
              <a:rPr lang="en-US" altLang="zh-TW" sz="4000" dirty="0" smtClean="0">
                <a:solidFill>
                  <a:srgbClr val="FF0000"/>
                </a:solidFill>
              </a:rPr>
              <a:t>12/29</a:t>
            </a:r>
            <a:r>
              <a:rPr lang="en-US" altLang="zh-TW" sz="4000" dirty="0">
                <a:solidFill>
                  <a:srgbClr val="FF0000"/>
                </a:solidFill>
              </a:rPr>
              <a:t>:</a:t>
            </a:r>
            <a:r>
              <a:rPr lang="zh-TW" altLang="en-US" sz="4000" dirty="0">
                <a:solidFill>
                  <a:srgbClr val="FF0000"/>
                </a:solidFill>
              </a:rPr>
              <a:t> 微服務 架構設計與實作</a:t>
            </a:r>
            <a:endParaRPr lang="en-US" altLang="zh-TW" sz="4000" dirty="0">
              <a:solidFill>
                <a:srgbClr val="FF0000"/>
              </a:solidFill>
            </a:endParaRPr>
          </a:p>
          <a:p>
            <a:pPr marL="457200" indent="-457200">
              <a:buFont typeface="+mj-lt"/>
              <a:buAutoNum type="arabicPeriod"/>
            </a:pPr>
            <a:r>
              <a:rPr lang="en-US" altLang="zh-TW" sz="4000" dirty="0" smtClean="0"/>
              <a:t>01/12:</a:t>
            </a:r>
            <a:r>
              <a:rPr lang="zh-TW" altLang="en-US" sz="4000" dirty="0" smtClean="0"/>
              <a:t> </a:t>
            </a:r>
            <a:r>
              <a:rPr lang="zh-TW" altLang="en-US" sz="4000" dirty="0"/>
              <a:t>微服務 架構設計與實</a:t>
            </a:r>
            <a:r>
              <a:rPr lang="zh-TW" altLang="en-US" sz="4000" dirty="0" smtClean="0"/>
              <a:t>作 </a:t>
            </a:r>
            <a:r>
              <a:rPr lang="en-US" altLang="zh-TW" sz="4000" dirty="0" smtClean="0"/>
              <a:t>(</a:t>
            </a:r>
            <a:r>
              <a:rPr lang="zh-TW" altLang="en-US" sz="4000" dirty="0" smtClean="0"/>
              <a:t>續</a:t>
            </a:r>
            <a:r>
              <a:rPr lang="en-US" altLang="zh-TW" sz="4000" dirty="0" smtClean="0"/>
              <a:t>)</a:t>
            </a:r>
            <a:endParaRPr lang="en-US" altLang="zh-TW" sz="4000" dirty="0"/>
          </a:p>
          <a:p>
            <a:pPr marL="457200" indent="-457200">
              <a:buFont typeface="+mj-lt"/>
              <a:buAutoNum type="arabicPeriod"/>
            </a:pPr>
            <a:r>
              <a:rPr lang="en-US" altLang="zh-TW" sz="4000" dirty="0" smtClean="0"/>
              <a:t>01/12:</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3638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2135624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2027333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0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lnSpcReduction="1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4062053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493950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3748231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939647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408114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1810857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(12/29)</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a:t>微服務架構 </a:t>
            </a:r>
            <a:r>
              <a:rPr lang="en-US" altLang="zh-TW" sz="2800" dirty="0"/>
              <a:t>Overview (</a:t>
            </a:r>
            <a:r>
              <a:rPr lang="zh-TW" altLang="en-US" sz="2800" dirty="0"/>
              <a:t>續</a:t>
            </a:r>
            <a:r>
              <a:rPr lang="en-US" altLang="zh-TW" sz="2800" dirty="0"/>
              <a:t>)</a:t>
            </a:r>
            <a:r>
              <a:rPr lang="zh-TW" altLang="en-US" sz="2800" dirty="0"/>
              <a:t> </a:t>
            </a:r>
            <a:r>
              <a:rPr lang="en-US" altLang="zh-TW" sz="2800" dirty="0"/>
              <a:t>+ 12/15 Q&amp;A</a:t>
            </a:r>
          </a:p>
          <a:p>
            <a:pPr marL="514350" indent="-514350">
              <a:buFont typeface="+mj-lt"/>
              <a:buAutoNum type="arabicPeriod"/>
            </a:pPr>
            <a:r>
              <a:rPr lang="zh-TW" altLang="en-US" sz="2800" dirty="0"/>
              <a:t>微服務架構 </a:t>
            </a:r>
            <a:r>
              <a:rPr lang="zh-TW" altLang="en-US" sz="2800" dirty="0" smtClean="0"/>
              <a:t>基礎建設</a:t>
            </a:r>
            <a:endParaRPr lang="en-US" altLang="zh-TW" sz="2800" dirty="0"/>
          </a:p>
          <a:p>
            <a:pPr marL="514350" indent="-514350">
              <a:buFont typeface="+mj-lt"/>
              <a:buAutoNum type="arabicPeriod"/>
            </a:pPr>
            <a:r>
              <a:rPr lang="en-US" altLang="zh-TW" sz="2800" dirty="0" smtClean="0"/>
              <a:t>(</a:t>
            </a:r>
            <a:r>
              <a:rPr lang="zh-TW" altLang="en-US" sz="2800" dirty="0" smtClean="0"/>
              <a:t>微</a:t>
            </a:r>
            <a:r>
              <a:rPr lang="en-US" altLang="zh-TW" sz="2800" dirty="0" smtClean="0"/>
              <a:t>)</a:t>
            </a:r>
            <a:r>
              <a:rPr lang="zh-TW" altLang="en-US" sz="2800" dirty="0" smtClean="0"/>
              <a:t>服務之間的溝通機制 </a:t>
            </a:r>
            <a:r>
              <a:rPr lang="en-US" altLang="zh-TW" sz="2800" dirty="0" smtClean="0"/>
              <a:t>- API</a:t>
            </a:r>
            <a:endParaRPr lang="en-US" altLang="zh-TW" sz="2600" dirty="0" smtClean="0"/>
          </a:p>
          <a:p>
            <a:pPr marL="514350" indent="-514350">
              <a:buFont typeface="+mj-lt"/>
              <a:buAutoNum type="arabicPeriod"/>
            </a:pPr>
            <a:r>
              <a:rPr lang="en-US" altLang="zh-TW" sz="2800" dirty="0"/>
              <a:t>(</a:t>
            </a:r>
            <a:r>
              <a:rPr lang="zh-TW" altLang="en-US" sz="2800" dirty="0"/>
              <a:t>微</a:t>
            </a:r>
            <a:r>
              <a:rPr lang="en-US" altLang="zh-TW" sz="2800" dirty="0"/>
              <a:t>)</a:t>
            </a:r>
            <a:r>
              <a:rPr lang="zh-TW" altLang="en-US" sz="2800" dirty="0"/>
              <a:t>服務之間的安全</a:t>
            </a:r>
            <a:r>
              <a:rPr lang="zh-TW" altLang="en-US" sz="2800" dirty="0" smtClean="0"/>
              <a:t>機制 </a:t>
            </a:r>
            <a:r>
              <a:rPr lang="en-US" altLang="zh-TW" sz="2800" dirty="0" smtClean="0"/>
              <a:t>- Token</a:t>
            </a:r>
            <a:endParaRPr lang="en-US" altLang="zh-TW" sz="2800" dirty="0"/>
          </a:p>
          <a:p>
            <a:pPr marL="514350" indent="-514350">
              <a:buFont typeface="+mj-lt"/>
              <a:buAutoNum type="arabicPeriod"/>
            </a:pPr>
            <a:r>
              <a:rPr lang="zh-TW" altLang="en-US" sz="2800" dirty="0" smtClean="0"/>
              <a:t>小結</a:t>
            </a:r>
            <a:endParaRPr lang="en-US" altLang="zh-TW" sz="2800" dirty="0"/>
          </a:p>
          <a:p>
            <a:pPr marL="514350" indent="-514350">
              <a:buFont typeface="+mj-lt"/>
              <a:buAutoNum type="arabicPeriod"/>
            </a:pP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77494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4073322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419737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712885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30898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277297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3672706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2324976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2354757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50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續</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en-US" altLang="zh-TW" dirty="0" smtClean="0">
                <a:latin typeface="微軟正黑體" panose="020B0604030504040204" pitchFamily="34" charset="-120"/>
                <a:ea typeface="微軟正黑體" panose="020B0604030504040204" pitchFamily="34" charset="-120"/>
              </a:rPr>
              <a:t>Windows container basic</a:t>
            </a:r>
          </a:p>
        </p:txBody>
      </p:sp>
    </p:spTree>
    <p:extLst>
      <p:ext uri="{BB962C8B-B14F-4D97-AF65-F5344CB8AC3E}">
        <p14:creationId xmlns:p14="http://schemas.microsoft.com/office/powerpoint/2010/main" val="1085882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7050194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API, API, API</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14319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微服務實作的挑戰</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z="2400" dirty="0" smtClean="0"/>
              <a:t>訂定</a:t>
            </a:r>
            <a:r>
              <a:rPr lang="zh-TW" altLang="en-US" sz="2400" b="1" dirty="0" smtClean="0">
                <a:solidFill>
                  <a:srgbClr val="FF0000"/>
                </a:solidFill>
              </a:rPr>
              <a:t>可靠穩固</a:t>
            </a:r>
            <a:r>
              <a:rPr lang="zh-TW" altLang="en-US" sz="2400" dirty="0" smtClean="0"/>
              <a:t>的 </a:t>
            </a:r>
            <a:r>
              <a:rPr lang="en-US" altLang="zh-TW" sz="2400" dirty="0" smtClean="0"/>
              <a:t>API</a:t>
            </a:r>
          </a:p>
          <a:p>
            <a:pPr lvl="1"/>
            <a:r>
              <a:rPr lang="en-US" altLang="zh-TW" sz="2200" dirty="0" smtClean="0"/>
              <a:t>API</a:t>
            </a:r>
            <a:r>
              <a:rPr lang="zh-TW" altLang="en-US" sz="2200" dirty="0" smtClean="0"/>
              <a:t> 是否支援舊版的客戶端</a:t>
            </a:r>
            <a:r>
              <a:rPr lang="en-US" altLang="zh-TW" sz="2200" dirty="0" smtClean="0"/>
              <a:t>?</a:t>
            </a:r>
          </a:p>
          <a:p>
            <a:pPr lvl="1"/>
            <a:r>
              <a:rPr lang="zh-TW" altLang="en-US" sz="2200" dirty="0" smtClean="0"/>
              <a:t>是否具備版本相容策略</a:t>
            </a:r>
            <a:r>
              <a:rPr lang="en-US" altLang="zh-TW" sz="2200" dirty="0" smtClean="0"/>
              <a:t>?</a:t>
            </a:r>
          </a:p>
          <a:p>
            <a:pPr lvl="1"/>
            <a:r>
              <a:rPr lang="zh-TW" altLang="en-US" sz="2200" dirty="0" smtClean="0"/>
              <a:t>開發流程能否支援多版本的更新、測試</a:t>
            </a:r>
            <a:r>
              <a:rPr lang="en-US" altLang="zh-TW" sz="2200" dirty="0" smtClean="0"/>
              <a:t>?</a:t>
            </a:r>
          </a:p>
          <a:p>
            <a:pPr lvl="1"/>
            <a:r>
              <a:rPr lang="zh-TW" altLang="en-US" sz="2200" dirty="0" smtClean="0"/>
              <a:t>佈署流程是否支援 </a:t>
            </a:r>
            <a:r>
              <a:rPr lang="en-US" altLang="zh-TW" sz="2200" dirty="0" smtClean="0"/>
              <a:t>API</a:t>
            </a:r>
            <a:r>
              <a:rPr lang="zh-TW" altLang="en-US" sz="2200" dirty="0" smtClean="0"/>
              <a:t> 的版本異動與升級</a:t>
            </a:r>
            <a:r>
              <a:rPr lang="en-US" altLang="zh-TW" sz="2200" dirty="0" smtClean="0"/>
              <a:t>?</a:t>
            </a:r>
          </a:p>
          <a:p>
            <a:endParaRPr lang="en-US" altLang="zh-TW" sz="2400" dirty="0" smtClean="0"/>
          </a:p>
          <a:p>
            <a:r>
              <a:rPr lang="zh-TW" altLang="en-US" sz="2400" dirty="0" smtClean="0"/>
              <a:t>訂</a:t>
            </a:r>
            <a:r>
              <a:rPr lang="zh-TW" altLang="en-US" sz="2400" dirty="0"/>
              <a:t>定</a:t>
            </a:r>
            <a:r>
              <a:rPr lang="zh-TW" altLang="en-US" sz="2400" b="1" dirty="0">
                <a:solidFill>
                  <a:srgbClr val="FF0000"/>
                </a:solidFill>
              </a:rPr>
              <a:t>安全</a:t>
            </a:r>
            <a:r>
              <a:rPr lang="zh-TW" altLang="en-US" sz="2400" dirty="0"/>
              <a:t>的跨服務授權機制</a:t>
            </a:r>
            <a:endParaRPr lang="en-US" altLang="zh-TW" sz="2400" dirty="0"/>
          </a:p>
          <a:p>
            <a:pPr lvl="1"/>
            <a:r>
              <a:rPr lang="zh-TW" altLang="en-US" sz="2000" dirty="0"/>
              <a:t>授權能否防範偽造</a:t>
            </a:r>
            <a:r>
              <a:rPr lang="en-US" altLang="zh-TW" sz="2000" dirty="0"/>
              <a:t>?</a:t>
            </a:r>
          </a:p>
          <a:p>
            <a:pPr lvl="1"/>
            <a:r>
              <a:rPr lang="zh-TW" altLang="en-US" sz="2200" dirty="0"/>
              <a:t>授權能否防止複製</a:t>
            </a:r>
            <a:r>
              <a:rPr lang="en-US" altLang="zh-TW" sz="2200" dirty="0"/>
              <a:t>?</a:t>
            </a:r>
          </a:p>
          <a:p>
            <a:pPr lvl="1"/>
            <a:r>
              <a:rPr lang="zh-TW" altLang="en-US" sz="2200" dirty="0"/>
              <a:t>能否防範 </a:t>
            </a:r>
            <a:r>
              <a:rPr lang="en-US" altLang="zh-TW" sz="2200" dirty="0"/>
              <a:t>Reply</a:t>
            </a:r>
            <a:r>
              <a:rPr lang="zh-TW" altLang="en-US" sz="2200" dirty="0"/>
              <a:t> </a:t>
            </a:r>
            <a:r>
              <a:rPr lang="en-US" altLang="zh-TW" sz="2200" dirty="0"/>
              <a:t>Attack?</a:t>
            </a:r>
          </a:p>
          <a:p>
            <a:pPr lvl="1"/>
            <a:r>
              <a:rPr lang="zh-TW" altLang="en-US" sz="2200" dirty="0"/>
              <a:t>是否具備擴充性</a:t>
            </a:r>
            <a:r>
              <a:rPr lang="en-US" altLang="zh-TW" sz="2200" dirty="0"/>
              <a:t>?</a:t>
            </a:r>
            <a:endParaRPr lang="en-US" altLang="zh-TW" sz="2400" dirty="0"/>
          </a:p>
          <a:p>
            <a:endParaRPr lang="en-US" altLang="zh-TW" sz="2400" dirty="0" smtClean="0"/>
          </a:p>
          <a:p>
            <a:endParaRPr lang="en-US" altLang="zh-TW" sz="2400" dirty="0"/>
          </a:p>
        </p:txBody>
      </p:sp>
      <p:sp>
        <p:nvSpPr>
          <p:cNvPr id="4" name="文字方塊 3"/>
          <p:cNvSpPr txBox="1"/>
          <p:nvPr/>
        </p:nvSpPr>
        <p:spPr>
          <a:xfrm>
            <a:off x="177800" y="6438900"/>
            <a:ext cx="5874365" cy="369332"/>
          </a:xfrm>
          <a:prstGeom prst="rect">
            <a:avLst/>
          </a:prstGeom>
          <a:noFill/>
        </p:spPr>
        <p:txBody>
          <a:bodyPr wrap="none" rtlCol="0">
            <a:spAutoFit/>
          </a:bodyPr>
          <a:lstStyle/>
          <a:p>
            <a:r>
              <a:rPr lang="en-US" altLang="zh-TW" dirty="0">
                <a:solidFill>
                  <a:schemeClr val="bg1"/>
                </a:solidFill>
              </a:rPr>
              <a:t>https://www.nginx.com/blog/introduction-to-microservices/</a:t>
            </a:r>
            <a:endParaRPr lang="zh-TW" altLang="en-US" dirty="0">
              <a:solidFill>
                <a:schemeClr val="bg1"/>
              </a:solidFill>
            </a:endParaRPr>
          </a:p>
        </p:txBody>
      </p:sp>
      <p:pic>
        <p:nvPicPr>
          <p:cNvPr id="3074" name="Picture 2" descr="Microservices architecture for a sample ride-for-hire app, with each microservice presenting a RESTful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75" y="123370"/>
            <a:ext cx="5907405" cy="603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3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設計專屬的 </a:t>
            </a:r>
            <a:r>
              <a:rPr lang="en-US" altLang="zh-TW" dirty="0" smtClean="0"/>
              <a:t>API</a:t>
            </a:r>
            <a:r>
              <a:rPr lang="zh-TW" altLang="en-US" dirty="0" smtClean="0"/>
              <a:t> </a:t>
            </a:r>
            <a:r>
              <a:rPr lang="en-US" altLang="zh-TW" dirty="0" smtClean="0"/>
              <a:t>/ SDK</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78431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endParaRPr lang="en-US" altLang="zh-TW" sz="3600" dirty="0" smtClean="0"/>
          </a:p>
          <a:p>
            <a:pPr marL="742950" indent="-742950">
              <a:buFont typeface="+mj-lt"/>
              <a:buAutoNum type="arabicPeriod"/>
            </a:pPr>
            <a:r>
              <a:rPr lang="en-US" altLang="zh-TW" sz="3600" dirty="0" smtClean="0"/>
              <a:t>Sample Code: First SDK</a:t>
            </a:r>
          </a:p>
          <a:p>
            <a:pPr marL="742950" indent="-742950">
              <a:buFont typeface="+mj-lt"/>
              <a:buAutoNum type="arabicPeriod"/>
            </a:pPr>
            <a:r>
              <a:rPr lang="zh-TW" altLang="en-US" sz="3600" dirty="0" smtClean="0"/>
              <a:t>維護及更新的難題</a:t>
            </a:r>
            <a:endParaRPr lang="en-US" altLang="zh-TW" sz="3600" dirty="0" smtClean="0"/>
          </a:p>
          <a:p>
            <a:pPr marL="742950" indent="-742950">
              <a:buFont typeface="+mj-lt"/>
              <a:buAutoNum type="arabicPeriod"/>
            </a:pPr>
            <a:r>
              <a:rPr lang="zh-TW" altLang="en-US" sz="3600" dirty="0" smtClean="0"/>
              <a:t>服務契約的管理</a:t>
            </a:r>
            <a:r>
              <a:rPr lang="en-US" altLang="zh-TW" sz="3600" dirty="0" smtClean="0"/>
              <a:t>:</a:t>
            </a:r>
            <a:r>
              <a:rPr lang="zh-TW" altLang="en-US" sz="3600" dirty="0" smtClean="0"/>
              <a:t> </a:t>
            </a:r>
            <a:r>
              <a:rPr lang="en-US" altLang="zh-TW" sz="3600" dirty="0" smtClean="0"/>
              <a:t>API &amp; SDK</a:t>
            </a:r>
          </a:p>
          <a:p>
            <a:pPr marL="742950" indent="-742950">
              <a:buFont typeface="+mj-lt"/>
              <a:buAutoNum type="arabicPeriod"/>
            </a:pPr>
            <a:endParaRPr lang="en-US" altLang="zh-TW" sz="3600" dirty="0" smtClean="0"/>
          </a:p>
        </p:txBody>
      </p:sp>
    </p:spTree>
    <p:extLst>
      <p:ext uri="{BB962C8B-B14F-4D97-AF65-F5344CB8AC3E}">
        <p14:creationId xmlns:p14="http://schemas.microsoft.com/office/powerpoint/2010/main" val="3795947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336175" cy="1200329"/>
          </a:xfrm>
          <a:prstGeom prst="rect">
            <a:avLst/>
          </a:prstGeom>
          <a:noFill/>
        </p:spPr>
        <p:txBody>
          <a:bodyPr wrap="none" rtlCol="0">
            <a:spAutoFit/>
          </a:bodyPr>
          <a:lstStyle/>
          <a:p>
            <a:r>
              <a:rPr lang="en-US" altLang="zh-TW" sz="2400" dirty="0"/>
              <a:t>https://github.com/andrew0928/SDKDemo/tree/</a:t>
            </a:r>
            <a:r>
              <a:rPr lang="en-US" altLang="zh-TW" sz="2400" b="1" dirty="0">
                <a:solidFill>
                  <a:srgbClr val="FF0000"/>
                </a:solidFill>
              </a:rPr>
              <a:t>dev-API</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1703262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45408"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4742688" y="3340608"/>
            <a:ext cx="173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4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a:bodyPr>
          <a:lstStyle/>
          <a:p>
            <a:pPr marL="457200" indent="-457200">
              <a:buFont typeface="+mj-lt"/>
              <a:buAutoNum type="arabicPeriod"/>
            </a:pPr>
            <a:r>
              <a:rPr lang="zh-TW" altLang="en-US" sz="3200" dirty="0" smtClean="0"/>
              <a:t>冗長的 </a:t>
            </a:r>
            <a:r>
              <a:rPr lang="en-US" altLang="zh-TW" sz="3200" dirty="0" err="1" smtClean="0"/>
              <a:t>init</a:t>
            </a:r>
            <a:r>
              <a:rPr lang="en-US" altLang="zh-TW" sz="3200" dirty="0" smtClean="0"/>
              <a:t> code</a:t>
            </a:r>
          </a:p>
          <a:p>
            <a:pPr marL="457200" indent="-457200">
              <a:buFont typeface="+mj-lt"/>
              <a:buAutoNum type="arabicPeriod"/>
            </a:pPr>
            <a:r>
              <a:rPr lang="zh-TW" altLang="en-US" sz="3200" dirty="0" smtClean="0"/>
              <a:t>無法重複使用</a:t>
            </a:r>
            <a:endParaRPr lang="en-US" altLang="zh-TW" sz="3200" dirty="0" smtClean="0"/>
          </a:p>
          <a:p>
            <a:pPr marL="457200" indent="-457200">
              <a:buFont typeface="+mj-lt"/>
              <a:buAutoNum type="arabicPeriod"/>
            </a:pPr>
            <a:r>
              <a:rPr lang="zh-TW" altLang="en-US" sz="3200" dirty="0" smtClean="0"/>
              <a:t>缺乏最佳化</a:t>
            </a:r>
            <a:r>
              <a:rPr lang="zh-TW" altLang="en-US" sz="3200" dirty="0"/>
              <a:t> </a:t>
            </a:r>
            <a:r>
              <a:rPr lang="en-US" altLang="zh-TW" sz="3200" dirty="0" smtClean="0"/>
              <a:t>(EX:</a:t>
            </a:r>
            <a:r>
              <a:rPr lang="zh-TW" altLang="en-US" sz="3200" dirty="0"/>
              <a:t> </a:t>
            </a:r>
            <a:r>
              <a:rPr lang="zh-TW" altLang="en-US" sz="3200" dirty="0" smtClean="0"/>
              <a:t>分頁的處理、</a:t>
            </a:r>
            <a:r>
              <a:rPr lang="en-US" altLang="zh-TW" sz="3200" dirty="0" smtClean="0"/>
              <a:t>Cache</a:t>
            </a:r>
            <a:r>
              <a:rPr lang="zh-TW" altLang="en-US" sz="3200" dirty="0" smtClean="0"/>
              <a:t> 的處理</a:t>
            </a:r>
            <a:r>
              <a:rPr lang="en-US" altLang="zh-TW" sz="3200" dirty="0" smtClean="0"/>
              <a:t>)</a:t>
            </a:r>
          </a:p>
          <a:p>
            <a:pPr marL="457200" indent="-457200">
              <a:buFont typeface="+mj-lt"/>
              <a:buAutoNum type="arabicPeriod"/>
            </a:pPr>
            <a:endParaRPr lang="en-US" altLang="zh-TW" sz="3200" dirty="0"/>
          </a:p>
          <a:p>
            <a:pPr marL="0" indent="0">
              <a:buNone/>
            </a:pPr>
            <a:r>
              <a:rPr lang="en-US" altLang="zh-TW" sz="3200" dirty="0" smtClean="0"/>
              <a:t>SDK:</a:t>
            </a:r>
            <a:r>
              <a:rPr lang="zh-TW" altLang="en-US" sz="3200" dirty="0" smtClean="0"/>
              <a:t> 將呼叫 </a:t>
            </a:r>
            <a:r>
              <a:rPr lang="en-US" altLang="zh-TW" sz="3200" dirty="0" smtClean="0"/>
              <a:t>API </a:t>
            </a:r>
            <a:r>
              <a:rPr lang="zh-TW" altLang="en-US" sz="3200" dirty="0" smtClean="0"/>
              <a:t>必要的 </a:t>
            </a:r>
            <a:r>
              <a:rPr lang="en-US" altLang="zh-TW" sz="3200" dirty="0" smtClean="0"/>
              <a:t>code</a:t>
            </a:r>
            <a:r>
              <a:rPr lang="zh-TW" altLang="en-US" sz="3200" dirty="0" smtClean="0"/>
              <a:t> 包裝成 </a:t>
            </a:r>
            <a:r>
              <a:rPr lang="en-US" altLang="zh-TW" sz="3200" dirty="0" smtClean="0"/>
              <a:t>class</a:t>
            </a:r>
            <a:r>
              <a:rPr lang="zh-TW" altLang="en-US" sz="3200" dirty="0" smtClean="0"/>
              <a:t> </a:t>
            </a:r>
            <a:r>
              <a:rPr lang="en-US" altLang="zh-TW" sz="3200" dirty="0" smtClean="0"/>
              <a:t>library</a:t>
            </a:r>
            <a:endParaRPr lang="zh-TW" altLang="en-US" sz="3200" dirty="0"/>
          </a:p>
        </p:txBody>
      </p:sp>
    </p:spTree>
    <p:extLst>
      <p:ext uri="{BB962C8B-B14F-4D97-AF65-F5344CB8AC3E}">
        <p14:creationId xmlns:p14="http://schemas.microsoft.com/office/powerpoint/2010/main" val="639334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64129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94176"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5084064" y="3340608"/>
            <a:ext cx="1389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6224" y="3048000"/>
            <a:ext cx="1840992"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SDK</a:t>
            </a:r>
            <a:endParaRPr lang="zh-TW" altLang="en-US" dirty="0"/>
          </a:p>
        </p:txBody>
      </p:sp>
      <p:sp>
        <p:nvSpPr>
          <p:cNvPr id="7" name="矩形 6"/>
          <p:cNvSpPr/>
          <p:nvPr/>
        </p:nvSpPr>
        <p:spPr>
          <a:xfrm>
            <a:off x="5084064" y="1987296"/>
            <a:ext cx="1389888" cy="694944"/>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Contracts</a:t>
            </a:r>
            <a:endParaRPr lang="zh-TW" altLang="en-US" dirty="0"/>
          </a:p>
        </p:txBody>
      </p:sp>
      <p:sp>
        <p:nvSpPr>
          <p:cNvPr id="8" name="矩形 7"/>
          <p:cNvSpPr/>
          <p:nvPr/>
        </p:nvSpPr>
        <p:spPr>
          <a:xfrm>
            <a:off x="6547104" y="3133344"/>
            <a:ext cx="292608" cy="40233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 name="矩形 15"/>
          <p:cNvSpPr/>
          <p:nvPr/>
        </p:nvSpPr>
        <p:spPr>
          <a:xfrm>
            <a:off x="4730496" y="3133344"/>
            <a:ext cx="316992" cy="132892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 name="肘形接點 9"/>
          <p:cNvCxnSpPr>
            <a:stCxn id="16" idx="0"/>
            <a:endCxn id="7" idx="1"/>
          </p:cNvCxnSpPr>
          <p:nvPr/>
        </p:nvCxnSpPr>
        <p:spPr>
          <a:xfrm rot="5400000" flipH="1" flipV="1">
            <a:off x="4587240" y="2636520"/>
            <a:ext cx="798576" cy="195072"/>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肘形接點 17"/>
          <p:cNvCxnSpPr>
            <a:endCxn id="7" idx="3"/>
          </p:cNvCxnSpPr>
          <p:nvPr/>
        </p:nvCxnSpPr>
        <p:spPr>
          <a:xfrm rot="16200000" flipV="1">
            <a:off x="6166104" y="2642616"/>
            <a:ext cx="798576" cy="182880"/>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8784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4102852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fontScale="92500" lnSpcReduction="20000"/>
          </a:bodyPr>
          <a:lstStyle/>
          <a:p>
            <a:pPr marL="457200" indent="-457200">
              <a:buFont typeface="+mj-lt"/>
              <a:buAutoNum type="arabicPeriod"/>
            </a:pPr>
            <a:r>
              <a:rPr lang="en-US" altLang="zh-TW" sz="3200" dirty="0" smtClean="0"/>
              <a:t>Client / Server </a:t>
            </a:r>
            <a:r>
              <a:rPr lang="zh-TW" altLang="en-US" sz="3200" dirty="0" smtClean="0"/>
              <a:t>通常無法同時更新</a:t>
            </a: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0" indent="0">
              <a:buNone/>
            </a:pPr>
            <a:r>
              <a:rPr lang="en-US" altLang="zh-TW" sz="3200" dirty="0" smtClean="0"/>
              <a:t>API:</a:t>
            </a:r>
            <a:r>
              <a:rPr lang="zh-TW" altLang="en-US" sz="3200" dirty="0" smtClean="0"/>
              <a:t> 必須有與舊版 </a:t>
            </a:r>
            <a:r>
              <a:rPr lang="en-US" altLang="zh-TW" sz="3200" dirty="0" smtClean="0"/>
              <a:t>SDK</a:t>
            </a:r>
            <a:r>
              <a:rPr lang="zh-TW" altLang="en-US" sz="3200" dirty="0" smtClean="0"/>
              <a:t> 相容的機制</a:t>
            </a:r>
            <a:endParaRPr lang="zh-TW" altLang="en-US" sz="3200" dirty="0"/>
          </a:p>
        </p:txBody>
      </p:sp>
      <p:pic>
        <p:nvPicPr>
          <p:cNvPr id="2" name="圖片 1"/>
          <p:cNvPicPr>
            <a:picLocks noChangeAspect="1"/>
          </p:cNvPicPr>
          <p:nvPr/>
        </p:nvPicPr>
        <p:blipFill>
          <a:blip r:embed="rId2"/>
          <a:stretch>
            <a:fillRect/>
          </a:stretch>
        </p:blipFill>
        <p:spPr>
          <a:xfrm>
            <a:off x="1097280" y="2275141"/>
            <a:ext cx="8193405" cy="2882865"/>
          </a:xfrm>
          <a:prstGeom prst="rect">
            <a:avLst/>
          </a:prstGeom>
        </p:spPr>
      </p:pic>
    </p:spTree>
    <p:extLst>
      <p:ext uri="{BB962C8B-B14F-4D97-AF65-F5344CB8AC3E}">
        <p14:creationId xmlns:p14="http://schemas.microsoft.com/office/powerpoint/2010/main" val="4698561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Without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descr="架構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 y="2033376"/>
            <a:ext cx="1138237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21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API service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2361989"/>
            <a:ext cx="11144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5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“Client </a:t>
            </a:r>
            <a:r>
              <a:rPr lang="en-US" altLang="zh-TW" dirty="0" err="1" smtClean="0"/>
              <a:t>Side”API</a:t>
            </a:r>
            <a:r>
              <a:rPr lang="en-US" altLang="zh-TW" dirty="0" smtClean="0"/>
              <a:t>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descr="sdk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 y="2257213"/>
            <a:ext cx="11039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88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3120"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dev-SDK</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2121411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a:t>
            </a:r>
            <a:r>
              <a:rPr lang="zh-TW" altLang="en-US" dirty="0"/>
              <a:t>結</a:t>
            </a:r>
          </a:p>
        </p:txBody>
      </p:sp>
      <p:sp>
        <p:nvSpPr>
          <p:cNvPr id="3" name="內容版面配置區 2"/>
          <p:cNvSpPr>
            <a:spLocks noGrp="1"/>
          </p:cNvSpPr>
          <p:nvPr>
            <p:ph idx="1"/>
          </p:nvPr>
        </p:nvSpPr>
        <p:spPr/>
        <p:txBody>
          <a:bodyPr>
            <a:normAutofit/>
          </a:bodyPr>
          <a:lstStyle/>
          <a:p>
            <a:r>
              <a:rPr lang="en-US" altLang="zh-TW" sz="2800" dirty="0" smtClean="0"/>
              <a:t>Service / Server Side API Contract:</a:t>
            </a:r>
          </a:p>
          <a:p>
            <a:pPr>
              <a:buFont typeface="Wingdings" panose="05000000000000000000" pitchFamily="2" charset="2"/>
              <a:buChar char="p"/>
            </a:pPr>
            <a:r>
              <a:rPr lang="en-US" altLang="zh-TW" sz="2800" dirty="0" smtClean="0"/>
              <a:t> </a:t>
            </a:r>
            <a:r>
              <a:rPr lang="zh-TW" altLang="en-US" sz="2800" dirty="0" smtClean="0"/>
              <a:t>確保 </a:t>
            </a:r>
            <a:r>
              <a:rPr lang="en-US" altLang="zh-TW" sz="2800" dirty="0" smtClean="0"/>
              <a:t>SERVER</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能正常運作</a:t>
            </a:r>
            <a:endParaRPr lang="en-US" altLang="zh-TW" sz="2800" dirty="0" smtClean="0"/>
          </a:p>
          <a:p>
            <a:endParaRPr lang="en-US" altLang="zh-TW" sz="2800" dirty="0"/>
          </a:p>
          <a:p>
            <a:r>
              <a:rPr lang="en-US" altLang="zh-TW" sz="2800" dirty="0" smtClean="0"/>
              <a:t>Client / SDK API Contract:</a:t>
            </a:r>
          </a:p>
          <a:p>
            <a:pPr>
              <a:buFont typeface="Wingdings" panose="05000000000000000000" pitchFamily="2" charset="2"/>
              <a:buChar char="p"/>
            </a:pPr>
            <a:r>
              <a:rPr lang="zh-TW" altLang="en-US" sz="2800" dirty="0" smtClean="0"/>
              <a:t> 確保 </a:t>
            </a:r>
            <a:r>
              <a:rPr lang="en-US" altLang="zh-TW" sz="2800" dirty="0" smtClean="0"/>
              <a:t>SDK</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只要更新 </a:t>
            </a:r>
            <a:r>
              <a:rPr lang="en-US" altLang="zh-TW" sz="2800" dirty="0" smtClean="0"/>
              <a:t>DLL </a:t>
            </a:r>
            <a:r>
              <a:rPr lang="zh-TW" altLang="en-US" sz="2800" dirty="0" smtClean="0"/>
              <a:t>或是重新編譯 </a:t>
            </a:r>
            <a:r>
              <a:rPr lang="en-US" altLang="zh-TW" sz="2800" dirty="0" smtClean="0"/>
              <a:t>(</a:t>
            </a:r>
            <a:r>
              <a:rPr lang="zh-TW" altLang="en-US" sz="2800" dirty="0" smtClean="0"/>
              <a:t>不需要更改 </a:t>
            </a:r>
            <a:r>
              <a:rPr lang="en-US" altLang="zh-TW" sz="2800" dirty="0" smtClean="0"/>
              <a:t>source</a:t>
            </a:r>
            <a:r>
              <a:rPr lang="zh-TW" altLang="en-US" sz="2800" dirty="0" smtClean="0"/>
              <a:t> </a:t>
            </a:r>
            <a:r>
              <a:rPr lang="en-US" altLang="zh-TW" sz="2800" dirty="0" smtClean="0"/>
              <a:t>code)</a:t>
            </a:r>
            <a:r>
              <a:rPr lang="zh-TW" altLang="en-US" sz="2800" dirty="0" smtClean="0"/>
              <a:t> 就能正常運作</a:t>
            </a:r>
            <a:endParaRPr lang="zh-TW" altLang="en-US" sz="2800" dirty="0"/>
          </a:p>
        </p:txBody>
      </p:sp>
    </p:spTree>
    <p:extLst>
      <p:ext uri="{BB962C8B-B14F-4D97-AF65-F5344CB8AC3E}">
        <p14:creationId xmlns:p14="http://schemas.microsoft.com/office/powerpoint/2010/main" val="21705069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RESTful </a:t>
            </a:r>
            <a:r>
              <a:rPr lang="en-US" altLang="zh-TW" dirty="0" smtClean="0"/>
              <a:t>API</a:t>
            </a:r>
            <a:r>
              <a:rPr lang="zh-TW" altLang="en-US" dirty="0" smtClean="0"/>
              <a:t> 版本策略</a:t>
            </a:r>
            <a:endParaRPr lang="zh-TW" altLang="en-US" dirty="0"/>
          </a:p>
        </p:txBody>
      </p:sp>
      <p:sp>
        <p:nvSpPr>
          <p:cNvPr id="5" name="文字版面配置區 4"/>
          <p:cNvSpPr>
            <a:spLocks noGrp="1"/>
          </p:cNvSpPr>
          <p:nvPr>
            <p:ph type="body" idx="1"/>
          </p:nvPr>
        </p:nvSpPr>
        <p:spPr/>
        <p:txBody>
          <a:bodyPr/>
          <a:lstStyle/>
          <a:p>
            <a:endParaRPr lang="zh-TW" altLang="en-US"/>
          </a:p>
        </p:txBody>
      </p:sp>
      <p:sp>
        <p:nvSpPr>
          <p:cNvPr id="4" name="文字方塊 3"/>
          <p:cNvSpPr txBox="1"/>
          <p:nvPr/>
        </p:nvSpPr>
        <p:spPr>
          <a:xfrm>
            <a:off x="0" y="6488668"/>
            <a:ext cx="4302203" cy="369332"/>
          </a:xfrm>
          <a:prstGeom prst="rect">
            <a:avLst/>
          </a:prstGeom>
          <a:noFill/>
        </p:spPr>
        <p:txBody>
          <a:bodyPr wrap="none" rtlCol="0">
            <a:spAutoFit/>
          </a:bodyPr>
          <a:lstStyle/>
          <a:p>
            <a:r>
              <a:rPr lang="en-US" altLang="zh-TW" dirty="0">
                <a:solidFill>
                  <a:schemeClr val="bg1"/>
                </a:solidFill>
              </a:rPr>
              <a:t>http://ningandjiao.iteye.com/blog/1990004</a:t>
            </a:r>
            <a:endParaRPr lang="zh-TW" altLang="en-US" dirty="0">
              <a:solidFill>
                <a:schemeClr val="bg1"/>
              </a:solidFill>
            </a:endParaRPr>
          </a:p>
        </p:txBody>
      </p:sp>
    </p:spTree>
    <p:extLst>
      <p:ext uri="{BB962C8B-B14F-4D97-AF65-F5344CB8AC3E}">
        <p14:creationId xmlns:p14="http://schemas.microsoft.com/office/powerpoint/2010/main" val="3125613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無版本 </a:t>
            </a:r>
            <a:r>
              <a:rPr lang="en-US" altLang="zh-TW" dirty="0" smtClean="0"/>
              <a:t>(</a:t>
            </a:r>
            <a:r>
              <a:rPr lang="zh-TW" altLang="en-US" dirty="0" smtClean="0"/>
              <a:t>只保留最新版本</a:t>
            </a:r>
            <a:r>
              <a:rPr lang="en-US" altLang="zh-TW" dirty="0" smtClean="0"/>
              <a:t>), The Knot</a:t>
            </a:r>
            <a:endParaRPr lang="zh-TW" altLang="en-US" dirty="0"/>
          </a:p>
        </p:txBody>
      </p:sp>
      <p:pic>
        <p:nvPicPr>
          <p:cNvPr id="2050" name="Picture 2" descr="http://dl2.iteye.com/upload/attachment/0092/1544/8ab9f462-64ea-3fc2-a687-b22f85cbbf5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9" y="1773936"/>
            <a:ext cx="5034662" cy="44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990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保留所有版本，用戶端自行選擇</a:t>
            </a:r>
            <a:endParaRPr lang="zh-TW" altLang="en-US" dirty="0"/>
          </a:p>
        </p:txBody>
      </p:sp>
      <p:pic>
        <p:nvPicPr>
          <p:cNvPr id="4100" name="Picture 4" descr="http://dl2.iteye.com/upload/attachment/0092/1542/80df0b78-9901-341e-a49b-aeef1f4e83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296" y="1786999"/>
            <a:ext cx="5229734" cy="448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80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只保留最新版，但是必須相容舊</a:t>
            </a:r>
            <a:r>
              <a:rPr lang="zh-TW" altLang="en-US" dirty="0"/>
              <a:t>版</a:t>
            </a:r>
          </a:p>
        </p:txBody>
      </p:sp>
      <p:pic>
        <p:nvPicPr>
          <p:cNvPr id="5122" name="Picture 2" descr="http://dl2.iteye.com/upload/attachment/0092/1546/a4a3d483-7387-34d5-92a5-e175be0df06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1870" y="1777748"/>
            <a:ext cx="5308586" cy="445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Windows Container Basic</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smtClean="0"/>
              <a:t>Windows Container </a:t>
            </a:r>
            <a:r>
              <a:rPr lang="en-US" altLang="zh-TW" dirty="0" err="1" smtClean="0"/>
              <a:t>v.s</a:t>
            </a:r>
            <a:r>
              <a:rPr lang="en-US" altLang="zh-TW" dirty="0" smtClean="0"/>
              <a:t>. Docker for Windows</a:t>
            </a:r>
          </a:p>
          <a:p>
            <a:pPr marL="457200" indent="-457200">
              <a:buFont typeface="+mj-lt"/>
              <a:buAutoNum type="arabicPeriod"/>
            </a:pPr>
            <a:r>
              <a:rPr lang="zh-TW" altLang="en-US" dirty="0" smtClean="0"/>
              <a:t>環境安裝設定 </a:t>
            </a:r>
            <a:r>
              <a:rPr lang="en-US" altLang="zh-TW" dirty="0" smtClean="0"/>
              <a:t>&amp;</a:t>
            </a:r>
            <a:r>
              <a:rPr lang="zh-TW" altLang="en-US" dirty="0" smtClean="0"/>
              <a:t> 授權的選擇</a:t>
            </a:r>
            <a:endParaRPr lang="en-US" altLang="zh-TW" dirty="0" smtClean="0"/>
          </a:p>
          <a:p>
            <a:pPr marL="457200" indent="-457200">
              <a:buFont typeface="+mj-lt"/>
              <a:buAutoNum type="arabicPeriod"/>
            </a:pPr>
            <a:r>
              <a:rPr lang="zh-TW" altLang="en-US" dirty="0" smtClean="0"/>
              <a:t>容器的執行與管理</a:t>
            </a:r>
            <a:r>
              <a:rPr lang="en-US" altLang="zh-TW" dirty="0" smtClean="0"/>
              <a:t/>
            </a:r>
            <a:br>
              <a:rPr lang="en-US" altLang="zh-TW" dirty="0" smtClean="0"/>
            </a:br>
            <a:r>
              <a:rPr lang="en-US" altLang="zh-TW" dirty="0" smtClean="0"/>
              <a:t>– </a:t>
            </a:r>
            <a:r>
              <a:rPr lang="en-US" altLang="zh-TW" dirty="0" err="1" smtClean="0"/>
              <a:t>docker</a:t>
            </a:r>
            <a:r>
              <a:rPr lang="en-US" altLang="zh-TW" dirty="0" smtClean="0"/>
              <a:t> run | </a:t>
            </a:r>
            <a:r>
              <a:rPr lang="en-US" altLang="zh-TW" dirty="0" err="1" smtClean="0"/>
              <a:t>rm</a:t>
            </a:r>
            <a:r>
              <a:rPr lang="en-US" altLang="zh-TW" dirty="0" smtClean="0"/>
              <a:t> | </a:t>
            </a:r>
            <a:r>
              <a:rPr lang="en-US" altLang="zh-TW" dirty="0" err="1" smtClean="0"/>
              <a:t>ps</a:t>
            </a:r>
            <a:endParaRPr lang="en-US" altLang="zh-TW" dirty="0" smtClean="0"/>
          </a:p>
          <a:p>
            <a:pPr marL="457200" indent="-457200">
              <a:buFont typeface="+mj-lt"/>
              <a:buAutoNum type="arabicPeriod"/>
            </a:pPr>
            <a:r>
              <a:rPr lang="zh-TW" altLang="en-US" dirty="0" smtClean="0"/>
              <a:t>執行中的容器進階操作 </a:t>
            </a:r>
            <a:r>
              <a:rPr lang="en-US" altLang="zh-TW" dirty="0" smtClean="0"/>
              <a:t/>
            </a:r>
            <a:br>
              <a:rPr lang="en-US" altLang="zh-TW" dirty="0" smtClean="0"/>
            </a:br>
            <a:r>
              <a:rPr lang="en-US" altLang="zh-TW" dirty="0" smtClean="0"/>
              <a:t>–</a:t>
            </a:r>
            <a:r>
              <a:rPr lang="zh-TW" altLang="en-US" dirty="0" smtClean="0"/>
              <a:t> </a:t>
            </a:r>
            <a:r>
              <a:rPr lang="en-US" altLang="zh-TW" dirty="0"/>
              <a:t>start | stop | exec | attach</a:t>
            </a:r>
          </a:p>
          <a:p>
            <a:pPr marL="457200" indent="-457200">
              <a:buFont typeface="+mj-lt"/>
              <a:buAutoNum type="arabicPeriod"/>
            </a:pPr>
            <a:r>
              <a:rPr lang="zh-TW" altLang="en-US" dirty="0" smtClean="0"/>
              <a:t>映像檔的管理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pull | build | images | </a:t>
            </a:r>
            <a:r>
              <a:rPr lang="en-US" altLang="zh-TW" dirty="0" err="1" smtClean="0"/>
              <a:t>rmi</a:t>
            </a:r>
            <a:endParaRPr lang="en-US" altLang="zh-TW" dirty="0" smtClean="0"/>
          </a:p>
          <a:p>
            <a:pPr marL="457200" indent="-457200">
              <a:buFont typeface="+mj-lt"/>
              <a:buAutoNum type="arabicPeriod"/>
            </a:pPr>
            <a:r>
              <a:rPr lang="zh-TW" altLang="en-US" dirty="0" smtClean="0"/>
              <a:t>儲存庫的操作與管理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push | search</a:t>
            </a:r>
          </a:p>
          <a:p>
            <a:pPr marL="457200" indent="-457200">
              <a:buFont typeface="+mj-lt"/>
              <a:buAutoNum type="arabicPeriod"/>
            </a:pPr>
            <a:endParaRPr lang="zh-TW" altLang="en-US" dirty="0"/>
          </a:p>
        </p:txBody>
      </p:sp>
    </p:spTree>
    <p:extLst>
      <p:ext uri="{BB962C8B-B14F-4D97-AF65-F5344CB8AC3E}">
        <p14:creationId xmlns:p14="http://schemas.microsoft.com/office/powerpoint/2010/main" val="1553591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版本驗證的方式</a:t>
            </a:r>
            <a:endParaRPr lang="zh-TW" altLang="en-US" dirty="0"/>
          </a:p>
        </p:txBody>
      </p:sp>
      <p:sp>
        <p:nvSpPr>
          <p:cNvPr id="4" name="圓角矩形 3"/>
          <p:cNvSpPr/>
          <p:nvPr/>
        </p:nvSpPr>
        <p:spPr>
          <a:xfrm>
            <a:off x="16946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5" name="圓角矩形 4"/>
          <p:cNvSpPr/>
          <p:nvPr/>
        </p:nvSpPr>
        <p:spPr>
          <a:xfrm>
            <a:off x="71810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7" name="直線單箭頭接點 6"/>
          <p:cNvCxnSpPr/>
          <p:nvPr/>
        </p:nvCxnSpPr>
        <p:spPr>
          <a:xfrm>
            <a:off x="5096256" y="2365248"/>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71872" y="2048256"/>
            <a:ext cx="2133533" cy="646331"/>
          </a:xfrm>
          <a:prstGeom prst="rect">
            <a:avLst/>
          </a:prstGeom>
          <a:noFill/>
        </p:spPr>
        <p:txBody>
          <a:bodyPr wrap="none" rtlCol="0">
            <a:spAutoFit/>
          </a:bodyPr>
          <a:lstStyle/>
          <a:p>
            <a:r>
              <a:rPr lang="en-US" altLang="zh-TW" dirty="0" smtClean="0"/>
              <a:t>Query server version</a:t>
            </a:r>
          </a:p>
          <a:p>
            <a:endParaRPr lang="zh-TW" altLang="en-US" dirty="0"/>
          </a:p>
        </p:txBody>
      </p:sp>
      <p:cxnSp>
        <p:nvCxnSpPr>
          <p:cNvPr id="9" name="直線單箭頭接點 8"/>
          <p:cNvCxnSpPr/>
          <p:nvPr/>
        </p:nvCxnSpPr>
        <p:spPr>
          <a:xfrm>
            <a:off x="5096256" y="3011424"/>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779008" y="2694432"/>
            <a:ext cx="886781" cy="646331"/>
          </a:xfrm>
          <a:prstGeom prst="rect">
            <a:avLst/>
          </a:prstGeom>
          <a:noFill/>
        </p:spPr>
        <p:txBody>
          <a:bodyPr wrap="none" rtlCol="0">
            <a:spAutoFit/>
          </a:bodyPr>
          <a:lstStyle/>
          <a:p>
            <a:r>
              <a:rPr lang="en-US" altLang="zh-TW" dirty="0" smtClean="0"/>
              <a:t>Call API</a:t>
            </a:r>
          </a:p>
          <a:p>
            <a:endParaRPr lang="zh-TW" altLang="en-US" dirty="0"/>
          </a:p>
        </p:txBody>
      </p:sp>
      <p:sp>
        <p:nvSpPr>
          <p:cNvPr id="11" name="圓角矩形 10"/>
          <p:cNvSpPr/>
          <p:nvPr/>
        </p:nvSpPr>
        <p:spPr>
          <a:xfrm>
            <a:off x="16946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12" name="圓角矩形 11"/>
          <p:cNvSpPr/>
          <p:nvPr/>
        </p:nvSpPr>
        <p:spPr>
          <a:xfrm>
            <a:off x="71810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15" name="直線單箭頭接點 14"/>
          <p:cNvCxnSpPr/>
          <p:nvPr/>
        </p:nvCxnSpPr>
        <p:spPr>
          <a:xfrm>
            <a:off x="5096256" y="4791456"/>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169408" y="4474464"/>
            <a:ext cx="1928926" cy="646331"/>
          </a:xfrm>
          <a:prstGeom prst="rect">
            <a:avLst/>
          </a:prstGeom>
          <a:noFill/>
        </p:spPr>
        <p:txBody>
          <a:bodyPr wrap="none" rtlCol="0">
            <a:spAutoFit/>
          </a:bodyPr>
          <a:lstStyle/>
          <a:p>
            <a:r>
              <a:rPr lang="en-US" altLang="zh-TW" dirty="0" smtClean="0"/>
              <a:t>Call API</a:t>
            </a:r>
          </a:p>
          <a:p>
            <a:r>
              <a:rPr lang="en-US" altLang="zh-TW" dirty="0" smtClean="0"/>
              <a:t>(send SDK version)</a:t>
            </a:r>
            <a:endParaRPr lang="zh-TW" altLang="en-US" dirty="0"/>
          </a:p>
        </p:txBody>
      </p:sp>
      <p:sp>
        <p:nvSpPr>
          <p:cNvPr id="17" name="文字方塊 16"/>
          <p:cNvSpPr txBox="1"/>
          <p:nvPr/>
        </p:nvSpPr>
        <p:spPr>
          <a:xfrm>
            <a:off x="1377696" y="3395395"/>
            <a:ext cx="10134890" cy="369332"/>
          </a:xfrm>
          <a:prstGeom prst="rect">
            <a:avLst/>
          </a:prstGeom>
          <a:noFill/>
        </p:spPr>
        <p:txBody>
          <a:bodyPr wrap="none" rtlCol="0">
            <a:spAutoFit/>
          </a:bodyPr>
          <a:lstStyle/>
          <a:p>
            <a:r>
              <a:rPr lang="zh-TW" altLang="en-US" dirty="0" smtClean="0"/>
              <a:t>控制權在 </a:t>
            </a:r>
            <a:r>
              <a:rPr lang="en-US" altLang="zh-TW" dirty="0" smtClean="0"/>
              <a:t>SDK</a:t>
            </a:r>
            <a:r>
              <a:rPr lang="zh-TW" altLang="en-US" dirty="0" smtClean="0"/>
              <a:t> </a:t>
            </a:r>
            <a:r>
              <a:rPr lang="en-US" altLang="zh-TW" dirty="0" smtClean="0"/>
              <a:t>/</a:t>
            </a:r>
            <a:r>
              <a:rPr lang="zh-TW" altLang="en-US" dirty="0" smtClean="0"/>
              <a:t> </a:t>
            </a:r>
            <a:r>
              <a:rPr lang="en-US" altLang="zh-TW" dirty="0" smtClean="0"/>
              <a:t>CLIENT</a:t>
            </a:r>
            <a:r>
              <a:rPr lang="zh-TW" altLang="en-US" dirty="0" smtClean="0"/>
              <a:t> 端。</a:t>
            </a:r>
            <a:r>
              <a:rPr lang="en-US" altLang="zh-TW" dirty="0" smtClean="0"/>
              <a:t>APP</a:t>
            </a:r>
            <a:r>
              <a:rPr lang="zh-TW" altLang="en-US" dirty="0" smtClean="0"/>
              <a:t> 可以決定不同版本的處理方式，甚至是自行挑選合適的版本 </a:t>
            </a:r>
            <a:r>
              <a:rPr lang="en-US" altLang="zh-TW" dirty="0" smtClean="0"/>
              <a:t>(if</a:t>
            </a:r>
            <a:r>
              <a:rPr lang="zh-TW" altLang="en-US" dirty="0" smtClean="0"/>
              <a:t> </a:t>
            </a:r>
            <a:r>
              <a:rPr lang="en-US" altLang="zh-TW" dirty="0" smtClean="0"/>
              <a:t>exists)</a:t>
            </a:r>
            <a:endParaRPr lang="zh-TW" altLang="en-US" dirty="0"/>
          </a:p>
        </p:txBody>
      </p:sp>
      <p:sp>
        <p:nvSpPr>
          <p:cNvPr id="18" name="文字方塊 17"/>
          <p:cNvSpPr txBox="1"/>
          <p:nvPr/>
        </p:nvSpPr>
        <p:spPr>
          <a:xfrm>
            <a:off x="1377696" y="5585567"/>
            <a:ext cx="9608849" cy="923330"/>
          </a:xfrm>
          <a:prstGeom prst="rect">
            <a:avLst/>
          </a:prstGeom>
          <a:noFill/>
        </p:spPr>
        <p:txBody>
          <a:bodyPr wrap="none" rtlCol="0">
            <a:spAutoFit/>
          </a:bodyPr>
          <a:lstStyle/>
          <a:p>
            <a:r>
              <a:rPr lang="zh-TW" altLang="en-US" dirty="0" smtClean="0"/>
              <a:t>控制權在 </a:t>
            </a:r>
            <a:r>
              <a:rPr lang="en-US" altLang="zh-TW" dirty="0" smtClean="0"/>
              <a:t>SERVER</a:t>
            </a:r>
            <a:r>
              <a:rPr lang="zh-TW" altLang="en-US" dirty="0" smtClean="0"/>
              <a:t> 端。</a:t>
            </a:r>
            <a:r>
              <a:rPr lang="en-US" altLang="zh-TW" dirty="0" smtClean="0"/>
              <a:t>SERVER</a:t>
            </a:r>
            <a:r>
              <a:rPr lang="zh-TW" altLang="en-US" dirty="0" smtClean="0"/>
              <a:t> 可以決定不同版本的處理方式，甚至是自動引導到舊版的實作。</a:t>
            </a:r>
            <a:endParaRPr lang="en-US" altLang="zh-TW" dirty="0" smtClean="0"/>
          </a:p>
          <a:p>
            <a:r>
              <a:rPr lang="zh-TW" altLang="en-US" dirty="0" smtClean="0"/>
              <a:t>甚至是</a:t>
            </a:r>
            <a:r>
              <a:rPr lang="zh-TW" altLang="en-US" dirty="0"/>
              <a:t>藉</a:t>
            </a:r>
            <a:r>
              <a:rPr lang="zh-TW" altLang="en-US" dirty="0" smtClean="0"/>
              <a:t>由</a:t>
            </a:r>
            <a:r>
              <a:rPr lang="zh-TW" altLang="en-US" dirty="0"/>
              <a:t> </a:t>
            </a:r>
            <a:r>
              <a:rPr lang="en-US" altLang="zh-TW" dirty="0"/>
              <a:t>API Gateway, </a:t>
            </a:r>
            <a:r>
              <a:rPr lang="zh-TW" altLang="en-US" dirty="0" smtClean="0"/>
              <a:t>直接引導到舊版的</a:t>
            </a:r>
            <a:r>
              <a:rPr lang="zh-TW" altLang="en-US" dirty="0"/>
              <a:t> </a:t>
            </a:r>
            <a:r>
              <a:rPr lang="en-US" altLang="zh-TW" dirty="0" smtClean="0"/>
              <a:t>API</a:t>
            </a:r>
            <a:r>
              <a:rPr lang="zh-TW" altLang="en-US" dirty="0"/>
              <a:t> </a:t>
            </a:r>
            <a:r>
              <a:rPr lang="en-US" altLang="zh-TW" dirty="0" smtClean="0"/>
              <a:t>SERVER</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81295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版本號碼的定義 </a:t>
            </a:r>
            <a:r>
              <a:rPr lang="en-US" altLang="zh-TW" dirty="0" smtClean="0"/>
              <a:t>(from</a:t>
            </a:r>
            <a:r>
              <a:rPr lang="zh-TW" altLang="en-US" dirty="0" smtClean="0"/>
              <a:t> </a:t>
            </a:r>
            <a:r>
              <a:rPr lang="en-US" altLang="zh-TW" dirty="0" smtClean="0"/>
              <a:t>Microsoft)</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err="1" smtClean="0"/>
              <a:t>Major.Minor</a:t>
            </a:r>
            <a:r>
              <a:rPr lang="en-US" altLang="zh-TW" dirty="0" smtClean="0"/>
              <a:t>[.Build[.Revision]]</a:t>
            </a:r>
          </a:p>
          <a:p>
            <a:endParaRPr lang="en-US" altLang="zh-TW" dirty="0"/>
          </a:p>
          <a:p>
            <a:r>
              <a:rPr lang="en-US" altLang="zh-TW" dirty="0"/>
              <a:t>The components are used by convention as follows:</a:t>
            </a:r>
          </a:p>
          <a:p>
            <a:r>
              <a:rPr lang="en-US" altLang="zh-TW" b="1" i="1" dirty="0">
                <a:solidFill>
                  <a:srgbClr val="FF0000"/>
                </a:solidFill>
              </a:rPr>
              <a:t>Major</a:t>
            </a:r>
            <a:r>
              <a:rPr lang="en-US" altLang="zh-TW" dirty="0"/>
              <a:t>: Assemblies with the same name but different major versions are not interchangeable. A higher version number might indicate a major rewrite of a product where backward compatibility cannot be assumed.</a:t>
            </a:r>
          </a:p>
          <a:p>
            <a:r>
              <a:rPr lang="en-US" altLang="zh-TW" b="1" i="1" dirty="0">
                <a:solidFill>
                  <a:srgbClr val="FF0000"/>
                </a:solidFill>
              </a:rPr>
              <a:t>Minor</a:t>
            </a:r>
            <a:r>
              <a:rPr lang="en-US" altLang="zh-TW" dirty="0"/>
              <a:t>: If the name and major version number on two assemblies are the same, but the minor version number is different, this indicates significant enhancement with the intention of backward compatibility. This higher minor version number might indicate a point release of a product or a fully backward-compatible new version of a product.</a:t>
            </a:r>
          </a:p>
          <a:p>
            <a:r>
              <a:rPr lang="en-US" altLang="zh-TW" b="1" i="1" dirty="0">
                <a:solidFill>
                  <a:srgbClr val="FF0000"/>
                </a:solidFill>
              </a:rPr>
              <a:t>Build</a:t>
            </a:r>
            <a:r>
              <a:rPr lang="en-US" altLang="zh-TW" dirty="0"/>
              <a:t>: A difference in build number represents a recompilation of the same source. Different build numbers might be used when the processor, platform, or compiler changes.</a:t>
            </a:r>
          </a:p>
          <a:p>
            <a:r>
              <a:rPr lang="en-US" altLang="zh-TW" b="1" i="1" dirty="0">
                <a:solidFill>
                  <a:srgbClr val="FF0000"/>
                </a:solidFill>
              </a:rPr>
              <a:t>Revision</a:t>
            </a:r>
            <a:r>
              <a:rPr lang="en-US" altLang="zh-TW" dirty="0"/>
              <a:t>: Assemblies with the same name, major, and minor version numbers but different revisions are intended to be fully interchangeable. A higher revision number might be used in a build that fixes a security hole in a previously released assembly.</a:t>
            </a:r>
          </a:p>
          <a:p>
            <a:endParaRPr lang="zh-TW" altLang="en-US" dirty="0"/>
          </a:p>
        </p:txBody>
      </p:sp>
      <p:sp>
        <p:nvSpPr>
          <p:cNvPr id="4" name="文字方塊 3"/>
          <p:cNvSpPr txBox="1"/>
          <p:nvPr/>
        </p:nvSpPr>
        <p:spPr>
          <a:xfrm>
            <a:off x="256032" y="6498336"/>
            <a:ext cx="10865795" cy="369332"/>
          </a:xfrm>
          <a:prstGeom prst="rect">
            <a:avLst/>
          </a:prstGeom>
          <a:noFill/>
        </p:spPr>
        <p:txBody>
          <a:bodyPr wrap="none" rtlCol="0">
            <a:spAutoFit/>
          </a:bodyPr>
          <a:lstStyle/>
          <a:p>
            <a:r>
              <a:rPr lang="en-US" altLang="zh-TW" dirty="0">
                <a:solidFill>
                  <a:schemeClr val="bg1"/>
                </a:solidFill>
              </a:rPr>
              <a:t>https://msdn.microsoft.com/zh-tw/library/system.version%28v=vs.110%29.aspx?f=255&amp;MSPPError=-2147217396</a:t>
            </a:r>
            <a:endParaRPr lang="zh-TW" altLang="en-US" dirty="0">
              <a:solidFill>
                <a:schemeClr val="bg1"/>
              </a:solidFill>
            </a:endParaRPr>
          </a:p>
        </p:txBody>
      </p:sp>
    </p:spTree>
    <p:extLst>
      <p:ext uri="{BB962C8B-B14F-4D97-AF65-F5344CB8AC3E}">
        <p14:creationId xmlns:p14="http://schemas.microsoft.com/office/powerpoint/2010/main" val="8438023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Quiz</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68411312"/>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926909">
                  <a:extLst>
                    <a:ext uri="{9D8B030D-6E8A-4147-A177-3AD203B41FA5}">
                      <a16:colId xmlns:a16="http://schemas.microsoft.com/office/drawing/2014/main" val="4133849008"/>
                    </a:ext>
                  </a:extLst>
                </a:gridCol>
                <a:gridCol w="3194304">
                  <a:extLst>
                    <a:ext uri="{9D8B030D-6E8A-4147-A177-3AD203B41FA5}">
                      <a16:colId xmlns:a16="http://schemas.microsoft.com/office/drawing/2014/main" val="2204516054"/>
                    </a:ext>
                  </a:extLst>
                </a:gridCol>
                <a:gridCol w="3422587">
                  <a:extLst>
                    <a:ext uri="{9D8B030D-6E8A-4147-A177-3AD203B41FA5}">
                      <a16:colId xmlns:a16="http://schemas.microsoft.com/office/drawing/2014/main" val="1947112901"/>
                    </a:ext>
                  </a:extLst>
                </a:gridCol>
                <a:gridCol w="2514600">
                  <a:extLst>
                    <a:ext uri="{9D8B030D-6E8A-4147-A177-3AD203B41FA5}">
                      <a16:colId xmlns:a16="http://schemas.microsoft.com/office/drawing/2014/main" val="2866357115"/>
                    </a:ext>
                  </a:extLst>
                </a:gridCol>
              </a:tblGrid>
              <a:tr h="370840">
                <a:tc>
                  <a:txBody>
                    <a:bodyPr/>
                    <a:lstStyle/>
                    <a:p>
                      <a:r>
                        <a:rPr lang="en-US" altLang="zh-TW" sz="2800" dirty="0" smtClean="0"/>
                        <a:t>SN</a:t>
                      </a:r>
                      <a:endParaRPr lang="zh-TW" altLang="en-US" sz="2800" dirty="0"/>
                    </a:p>
                  </a:txBody>
                  <a:tcPr/>
                </a:tc>
                <a:tc>
                  <a:txBody>
                    <a:bodyPr/>
                    <a:lstStyle/>
                    <a:p>
                      <a:r>
                        <a:rPr lang="en-US" altLang="zh-TW" sz="2800" dirty="0" smtClean="0"/>
                        <a:t>SDK </a:t>
                      </a:r>
                      <a:r>
                        <a:rPr lang="zh-TW" altLang="en-US" sz="2800" dirty="0" smtClean="0"/>
                        <a:t>版本</a:t>
                      </a:r>
                      <a:endParaRPr lang="zh-TW" altLang="en-US" sz="2800" dirty="0"/>
                    </a:p>
                  </a:txBody>
                  <a:tcPr/>
                </a:tc>
                <a:tc>
                  <a:txBody>
                    <a:bodyPr/>
                    <a:lstStyle/>
                    <a:p>
                      <a:r>
                        <a:rPr lang="en-US" altLang="zh-TW" sz="2800" dirty="0" smtClean="0"/>
                        <a:t>API</a:t>
                      </a:r>
                      <a:r>
                        <a:rPr lang="zh-TW" altLang="en-US" sz="2800" dirty="0" smtClean="0"/>
                        <a:t> 版本</a:t>
                      </a:r>
                      <a:endParaRPr lang="zh-TW" altLang="en-US" sz="2800" dirty="0"/>
                    </a:p>
                  </a:txBody>
                  <a:tcPr/>
                </a:tc>
                <a:tc>
                  <a:txBody>
                    <a:bodyPr/>
                    <a:lstStyle/>
                    <a:p>
                      <a:r>
                        <a:rPr lang="zh-TW" altLang="en-US" sz="2800" dirty="0" smtClean="0"/>
                        <a:t>是否相容</a:t>
                      </a:r>
                      <a:r>
                        <a:rPr lang="en-US" altLang="zh-TW" sz="2800" dirty="0" smtClean="0"/>
                        <a:t>?</a:t>
                      </a:r>
                      <a:endParaRPr lang="zh-TW" altLang="en-US" sz="2800" dirty="0"/>
                    </a:p>
                  </a:txBody>
                  <a:tcPr/>
                </a:tc>
                <a:extLst>
                  <a:ext uri="{0D108BD9-81ED-4DB2-BD59-A6C34878D82A}">
                    <a16:rowId xmlns:a16="http://schemas.microsoft.com/office/drawing/2014/main" val="1202893467"/>
                  </a:ext>
                </a:extLst>
              </a:tr>
              <a:tr h="370840">
                <a:tc>
                  <a:txBody>
                    <a:bodyPr/>
                    <a:lstStyle/>
                    <a:p>
                      <a:r>
                        <a:rPr lang="en-US" altLang="zh-TW" sz="2800" dirty="0" smtClean="0"/>
                        <a:t>1</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268744546"/>
                  </a:ext>
                </a:extLst>
              </a:tr>
              <a:tr h="370840">
                <a:tc>
                  <a:txBody>
                    <a:bodyPr/>
                    <a:lstStyle/>
                    <a:p>
                      <a:r>
                        <a:rPr lang="en-US" altLang="zh-TW" sz="2800" dirty="0" smtClean="0"/>
                        <a:t>2</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38401072"/>
                  </a:ext>
                </a:extLst>
              </a:tr>
              <a:tr h="370840">
                <a:tc>
                  <a:txBody>
                    <a:bodyPr/>
                    <a:lstStyle/>
                    <a:p>
                      <a:r>
                        <a:rPr lang="en-US" altLang="zh-TW" sz="2800" dirty="0" smtClean="0"/>
                        <a:t>3</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018960246"/>
                  </a:ext>
                </a:extLst>
              </a:tr>
              <a:tr h="370840">
                <a:tc>
                  <a:txBody>
                    <a:bodyPr/>
                    <a:lstStyle/>
                    <a:p>
                      <a:r>
                        <a:rPr lang="en-US" altLang="zh-TW" sz="2800" dirty="0" smtClean="0"/>
                        <a:t>4</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2.0.0.0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804377749"/>
                  </a:ext>
                </a:extLst>
              </a:tr>
              <a:tr h="370840">
                <a:tc>
                  <a:txBody>
                    <a:bodyPr/>
                    <a:lstStyle/>
                    <a:p>
                      <a:r>
                        <a:rPr lang="en-US" altLang="zh-TW" sz="2800" dirty="0" smtClean="0"/>
                        <a:t>5</a:t>
                      </a:r>
                      <a:endParaRPr lang="zh-TW" altLang="en-US" sz="2800" dirty="0"/>
                    </a:p>
                  </a:txBody>
                  <a:tcPr/>
                </a:tc>
                <a:tc>
                  <a:txBody>
                    <a:bodyPr/>
                    <a:lstStyle/>
                    <a:p>
                      <a:r>
                        <a:rPr lang="en-US" altLang="zh-TW" sz="2800" dirty="0" smtClean="0"/>
                        <a:t>2.0.0.0</a:t>
                      </a:r>
                      <a:endParaRPr lang="zh-TW" altLang="en-US" sz="2800" dirty="0"/>
                    </a:p>
                  </a:txBody>
                  <a:tcPr/>
                </a:tc>
                <a:tc>
                  <a:txBody>
                    <a:bodyPr/>
                    <a:lstStyle/>
                    <a:p>
                      <a:r>
                        <a:rPr lang="en-US" altLang="zh-TW" sz="2800" dirty="0" smtClean="0"/>
                        <a:t>2.0.0.258</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3365703663"/>
                  </a:ext>
                </a:extLst>
              </a:tr>
            </a:tbl>
          </a:graphicData>
        </a:graphic>
      </p:graphicFrame>
      <p:sp>
        <p:nvSpPr>
          <p:cNvPr id="3" name="文字方塊 2"/>
          <p:cNvSpPr txBox="1"/>
          <p:nvPr/>
        </p:nvSpPr>
        <p:spPr>
          <a:xfrm>
            <a:off x="9227134" y="2355275"/>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5" name="文字方塊 4"/>
          <p:cNvSpPr txBox="1"/>
          <p:nvPr/>
        </p:nvSpPr>
        <p:spPr>
          <a:xfrm>
            <a:off x="9227134" y="2864287"/>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6" name="文字方塊 5"/>
          <p:cNvSpPr txBox="1"/>
          <p:nvPr/>
        </p:nvSpPr>
        <p:spPr>
          <a:xfrm>
            <a:off x="9227134" y="3373299"/>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7" name="文字方塊 6"/>
          <p:cNvSpPr txBox="1"/>
          <p:nvPr/>
        </p:nvSpPr>
        <p:spPr>
          <a:xfrm>
            <a:off x="9227134" y="3871873"/>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8" name="文字方塊 7"/>
          <p:cNvSpPr txBox="1"/>
          <p:nvPr/>
        </p:nvSpPr>
        <p:spPr>
          <a:xfrm>
            <a:off x="9227134" y="4456648"/>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Tree>
    <p:extLst>
      <p:ext uri="{BB962C8B-B14F-4D97-AF65-F5344CB8AC3E}">
        <p14:creationId xmlns:p14="http://schemas.microsoft.com/office/powerpoint/2010/main" val="23407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進階策略</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如果我需要維持上一個 </a:t>
            </a:r>
            <a:r>
              <a:rPr lang="en-US" altLang="zh-TW" sz="2800" dirty="0" smtClean="0"/>
              <a:t>Major</a:t>
            </a:r>
            <a:r>
              <a:rPr lang="zh-TW" altLang="en-US" sz="2800" dirty="0" smtClean="0"/>
              <a:t> 版號的相容性</a:t>
            </a:r>
            <a:r>
              <a:rPr lang="en-US" altLang="zh-TW" sz="2800" dirty="0" smtClean="0"/>
              <a:t>?</a:t>
            </a:r>
          </a:p>
          <a:p>
            <a:pPr lvl="1"/>
            <a:r>
              <a:rPr lang="zh-TW" altLang="en-US" sz="2600" dirty="0" smtClean="0"/>
              <a:t>混用兩種策略</a:t>
            </a:r>
            <a:r>
              <a:rPr lang="en-US" altLang="zh-TW" sz="2600" dirty="0" smtClean="0"/>
              <a:t>:</a:t>
            </a:r>
          </a:p>
          <a:p>
            <a:pPr lvl="2"/>
            <a:r>
              <a:rPr lang="en-US" altLang="zh-TW" sz="2200" dirty="0" smtClean="0"/>
              <a:t>Point-To-Point</a:t>
            </a:r>
            <a:r>
              <a:rPr lang="zh-TW" altLang="en-US" sz="2200" dirty="0" smtClean="0"/>
              <a:t> 策略分別對應不同的 </a:t>
            </a:r>
            <a:r>
              <a:rPr lang="en-US" altLang="zh-TW" sz="2200" dirty="0" smtClean="0"/>
              <a:t>Major </a:t>
            </a:r>
            <a:r>
              <a:rPr lang="zh-TW" altLang="en-US" sz="2200" dirty="0" smtClean="0"/>
              <a:t>版本</a:t>
            </a:r>
            <a:endParaRPr lang="en-US" altLang="zh-TW" sz="2200" dirty="0" smtClean="0"/>
          </a:p>
          <a:p>
            <a:pPr lvl="2"/>
            <a:r>
              <a:rPr lang="zh-TW" altLang="en-US" sz="2200" dirty="0" smtClean="0"/>
              <a:t>每個 </a:t>
            </a:r>
            <a:r>
              <a:rPr lang="en-US" altLang="zh-TW" sz="2200" dirty="0" smtClean="0"/>
              <a:t>Major</a:t>
            </a:r>
            <a:r>
              <a:rPr lang="zh-TW" altLang="en-US" sz="2200" dirty="0" smtClean="0"/>
              <a:t> 版本只維護最新版，同時相容舊版</a:t>
            </a:r>
            <a:endParaRPr lang="en-US" altLang="zh-TW" sz="2200" dirty="0" smtClean="0"/>
          </a:p>
          <a:p>
            <a:pPr lvl="2"/>
            <a:endParaRPr lang="en-US" altLang="zh-TW" sz="2200" dirty="0" smtClean="0"/>
          </a:p>
          <a:p>
            <a:pPr lvl="1"/>
            <a:r>
              <a:rPr lang="zh-TW" altLang="en-US" sz="2600" dirty="0" smtClean="0"/>
              <a:t>上個</a:t>
            </a:r>
            <a:r>
              <a:rPr lang="zh-TW" altLang="en-US" sz="2600" dirty="0"/>
              <a:t> </a:t>
            </a:r>
            <a:r>
              <a:rPr lang="en-US" altLang="zh-TW" sz="2600" dirty="0" smtClean="0"/>
              <a:t>Major</a:t>
            </a:r>
            <a:r>
              <a:rPr lang="zh-TW" altLang="en-US" sz="2600" dirty="0"/>
              <a:t> </a:t>
            </a:r>
            <a:r>
              <a:rPr lang="zh-TW" altLang="en-US" sz="2600" dirty="0" smtClean="0"/>
              <a:t>不再新增功能，只異動 </a:t>
            </a:r>
            <a:r>
              <a:rPr lang="en-US" altLang="zh-TW" sz="2600" dirty="0" smtClean="0"/>
              <a:t>revision </a:t>
            </a:r>
            <a:r>
              <a:rPr lang="zh-TW" altLang="en-US" sz="2600" dirty="0" smtClean="0"/>
              <a:t>做 </a:t>
            </a:r>
            <a:r>
              <a:rPr lang="en-US" altLang="zh-TW" sz="2600" dirty="0" smtClean="0"/>
              <a:t>bug</a:t>
            </a:r>
            <a:r>
              <a:rPr lang="zh-TW" altLang="en-US" sz="2600" dirty="0" smtClean="0"/>
              <a:t> </a:t>
            </a:r>
            <a:r>
              <a:rPr lang="en-US" altLang="zh-TW" sz="2600" dirty="0" smtClean="0"/>
              <a:t>fix</a:t>
            </a:r>
            <a:r>
              <a:rPr lang="zh-TW" altLang="en-US" sz="2600" dirty="0" smtClean="0"/>
              <a:t> 用途</a:t>
            </a:r>
            <a:endParaRPr lang="en-US" altLang="zh-TW" sz="2600" dirty="0" smtClean="0"/>
          </a:p>
          <a:p>
            <a:pPr lvl="1"/>
            <a:r>
              <a:rPr lang="zh-TW" altLang="en-US" sz="2600" dirty="0" smtClean="0"/>
              <a:t>必須實作 </a:t>
            </a:r>
            <a:r>
              <a:rPr lang="en-US" altLang="zh-TW" sz="2600" dirty="0" smtClean="0"/>
              <a:t>API</a:t>
            </a:r>
            <a:r>
              <a:rPr lang="zh-TW" altLang="en-US" sz="2600" dirty="0" smtClean="0"/>
              <a:t> </a:t>
            </a:r>
            <a:r>
              <a:rPr lang="en-US" altLang="zh-TW" sz="2600" dirty="0" smtClean="0"/>
              <a:t>routing, </a:t>
            </a:r>
            <a:r>
              <a:rPr lang="zh-TW" altLang="en-US" sz="2600" dirty="0" smtClean="0"/>
              <a:t>將舊版客戶引導到正確的 </a:t>
            </a:r>
            <a:r>
              <a:rPr lang="en-US" altLang="zh-TW" sz="2600" dirty="0" smtClean="0"/>
              <a:t>API</a:t>
            </a:r>
            <a:r>
              <a:rPr lang="zh-TW" altLang="en-US" sz="2600" dirty="0" smtClean="0"/>
              <a:t> </a:t>
            </a:r>
            <a:r>
              <a:rPr lang="en-US" altLang="zh-TW" sz="2600" dirty="0" smtClean="0"/>
              <a:t>endpoint</a:t>
            </a:r>
            <a:endParaRPr lang="zh-TW" altLang="en-US" sz="2600" dirty="0"/>
          </a:p>
        </p:txBody>
      </p:sp>
    </p:spTree>
    <p:extLst>
      <p:ext uri="{BB962C8B-B14F-4D97-AF65-F5344CB8AC3E}">
        <p14:creationId xmlns:p14="http://schemas.microsoft.com/office/powerpoint/2010/main" val="29229984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1516"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dev-VER</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39884340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fontScale="85000" lnSpcReduction="20000"/>
          </a:bodyPr>
          <a:lstStyle/>
          <a:p>
            <a:pPr marL="742950" indent="-742950">
              <a:buFont typeface="+mj-lt"/>
              <a:buAutoNum type="arabicPeriod"/>
            </a:pPr>
            <a:r>
              <a:rPr lang="zh-TW" altLang="en-US" sz="3600" dirty="0" smtClean="0"/>
              <a:t>維持 </a:t>
            </a:r>
            <a:r>
              <a:rPr lang="en-US" altLang="zh-TW" sz="3600" dirty="0" smtClean="0"/>
              <a:t>API</a:t>
            </a:r>
            <a:r>
              <a:rPr lang="zh-TW" altLang="en-US" sz="3600" dirty="0" smtClean="0"/>
              <a:t> </a:t>
            </a:r>
            <a:r>
              <a:rPr lang="en-US" altLang="zh-TW" sz="3600" dirty="0" smtClean="0"/>
              <a:t>/</a:t>
            </a:r>
            <a:r>
              <a:rPr lang="zh-TW" altLang="en-US" sz="3600" dirty="0" smtClean="0"/>
              <a:t> </a:t>
            </a:r>
            <a:r>
              <a:rPr lang="en-US" altLang="zh-TW" sz="3600" dirty="0" smtClean="0"/>
              <a:t>SDK</a:t>
            </a:r>
            <a:r>
              <a:rPr lang="zh-TW" altLang="en-US" sz="3600" dirty="0" smtClean="0"/>
              <a:t> 的相容性，是讓服務穩健可靠運作的必要條件</a:t>
            </a:r>
            <a:endParaRPr lang="en-US" altLang="zh-TW" sz="3600" dirty="0" smtClean="0"/>
          </a:p>
          <a:p>
            <a:pPr marL="742950" indent="-742950">
              <a:buFont typeface="+mj-lt"/>
              <a:buAutoNum type="arabicPeriod"/>
            </a:pPr>
            <a:endParaRPr lang="en-US" altLang="zh-TW" sz="3600" dirty="0" smtClean="0"/>
          </a:p>
          <a:p>
            <a:pPr marL="742950" indent="-742950">
              <a:buFont typeface="+mj-lt"/>
              <a:buAutoNum type="arabicPeriod"/>
            </a:pPr>
            <a:r>
              <a:rPr lang="zh-TW" altLang="en-US" sz="3600" dirty="0" smtClean="0"/>
              <a:t>盡可能的讓</a:t>
            </a:r>
            <a:r>
              <a:rPr lang="en-US" altLang="zh-TW" sz="3600" dirty="0" smtClean="0"/>
              <a:t>“</a:t>
            </a:r>
            <a:r>
              <a:rPr lang="zh-TW" altLang="en-US" sz="3600" dirty="0" smtClean="0"/>
              <a:t>不相容</a:t>
            </a:r>
            <a:r>
              <a:rPr lang="en-US" altLang="zh-TW" sz="3600" dirty="0" smtClean="0"/>
              <a:t>”</a:t>
            </a:r>
            <a:r>
              <a:rPr lang="zh-TW" altLang="en-US" sz="3600" dirty="0" smtClean="0"/>
              <a:t>的問題能越早發現越好</a:t>
            </a:r>
            <a:endParaRPr lang="en-US" altLang="zh-TW" sz="3600" dirty="0" smtClean="0"/>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compile</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build</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run</a:t>
            </a:r>
            <a:r>
              <a:rPr lang="zh-TW" altLang="en-US" sz="3400" dirty="0"/>
              <a:t> </a:t>
            </a:r>
            <a:r>
              <a:rPr lang="en-US" altLang="zh-TW" sz="3400" dirty="0" smtClean="0"/>
              <a:t>time</a:t>
            </a:r>
            <a:r>
              <a:rPr lang="zh-TW" altLang="en-US" sz="3400" dirty="0" smtClean="0"/>
              <a:t> 檢測</a:t>
            </a:r>
            <a:r>
              <a:rPr lang="en-US" altLang="zh-TW" sz="3400" dirty="0" smtClean="0"/>
              <a:t>?</a:t>
            </a:r>
          </a:p>
          <a:p>
            <a:pPr marL="1035558" lvl="1" indent="-742950">
              <a:buFont typeface="Wingdings" panose="05000000000000000000" pitchFamily="2" charset="2"/>
              <a:buChar char="p"/>
            </a:pPr>
            <a:endParaRPr lang="en-US" altLang="zh-TW" sz="3400" dirty="0" smtClean="0"/>
          </a:p>
          <a:p>
            <a:pPr marL="742950" indent="-742950">
              <a:buFont typeface="+mj-lt"/>
              <a:buAutoNum type="arabicPeriod"/>
            </a:pPr>
            <a:r>
              <a:rPr lang="zh-TW" altLang="en-US" sz="3600" dirty="0" smtClean="0"/>
              <a:t>掌控你對 </a:t>
            </a:r>
            <a:r>
              <a:rPr lang="en-US" altLang="zh-TW" sz="3600" dirty="0" smtClean="0"/>
              <a:t>SDK</a:t>
            </a:r>
            <a:r>
              <a:rPr lang="zh-TW" altLang="en-US" sz="3600" dirty="0" smtClean="0"/>
              <a:t> 更新狀況的掌握程度，決定適合的策略。</a:t>
            </a:r>
            <a:endParaRPr lang="zh-TW" altLang="en-US" sz="3600" dirty="0"/>
          </a:p>
        </p:txBody>
      </p:sp>
    </p:spTree>
    <p:extLst>
      <p:ext uri="{BB962C8B-B14F-4D97-AF65-F5344CB8AC3E}">
        <p14:creationId xmlns:p14="http://schemas.microsoft.com/office/powerpoint/2010/main" val="13768596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43471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服務之間的安全機制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79808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zh-TW" altLang="en-US" sz="4000" dirty="0" smtClean="0"/>
              <a:t>原理說明 </a:t>
            </a:r>
            <a:r>
              <a:rPr lang="en-US" altLang="zh-TW" sz="4000" dirty="0" smtClean="0"/>
              <a:t>( API KEY / SESSION KEY )</a:t>
            </a:r>
            <a:endParaRPr lang="en-US" altLang="zh-TW" sz="4000" dirty="0"/>
          </a:p>
          <a:p>
            <a:pPr marL="457200" indent="-457200">
              <a:buFont typeface="+mj-lt"/>
              <a:buAutoNum type="arabicPeriod"/>
            </a:pPr>
            <a:r>
              <a:rPr lang="zh-TW" altLang="en-US" sz="4000" dirty="0" smtClean="0"/>
              <a:t>土砲 </a:t>
            </a:r>
            <a:r>
              <a:rPr lang="en-US" altLang="zh-TW" sz="4000" dirty="0" smtClean="0"/>
              <a:t>API TOKEN</a:t>
            </a:r>
            <a:endParaRPr lang="en-US" altLang="zh-TW" sz="4000" dirty="0"/>
          </a:p>
          <a:p>
            <a:pPr marL="457200" indent="-457200">
              <a:buFont typeface="+mj-lt"/>
              <a:buAutoNum type="arabicPeriod"/>
            </a:pPr>
            <a:r>
              <a:rPr lang="en-US" altLang="zh-TW" sz="4000" dirty="0" smtClean="0"/>
              <a:t>DEMO</a:t>
            </a:r>
          </a:p>
          <a:p>
            <a:pPr marL="457200" indent="-457200">
              <a:buFont typeface="+mj-lt"/>
              <a:buAutoNum type="arabicPeriod"/>
            </a:pPr>
            <a:r>
              <a:rPr lang="zh-TW" altLang="en-US" sz="4000" dirty="0" smtClean="0"/>
              <a:t>應用</a:t>
            </a:r>
            <a:endParaRPr lang="zh-TW" altLang="en-US" sz="4000" dirty="0"/>
          </a:p>
        </p:txBody>
      </p:sp>
    </p:spTree>
    <p:extLst>
      <p:ext uri="{BB962C8B-B14F-4D97-AF65-F5344CB8AC3E}">
        <p14:creationId xmlns:p14="http://schemas.microsoft.com/office/powerpoint/2010/main" val="3032457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6523" y="1737360"/>
            <a:ext cx="11582400" cy="43234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API</a:t>
            </a:r>
            <a:r>
              <a:rPr lang="zh-TW" altLang="en-US" dirty="0" smtClean="0"/>
              <a:t> </a:t>
            </a:r>
            <a:r>
              <a:rPr lang="en-US" altLang="zh-TW" dirty="0" smtClean="0"/>
              <a:t>TOKEN</a:t>
            </a:r>
            <a:r>
              <a:rPr lang="zh-TW" altLang="en-US" dirty="0" smtClean="0"/>
              <a:t> 的難題</a:t>
            </a:r>
            <a:endParaRPr lang="zh-TW" altLang="en-US" dirty="0"/>
          </a:p>
        </p:txBody>
      </p:sp>
      <p:sp>
        <p:nvSpPr>
          <p:cNvPr id="5" name="圓角矩形 4"/>
          <p:cNvSpPr/>
          <p:nvPr/>
        </p:nvSpPr>
        <p:spPr>
          <a:xfrm>
            <a:off x="902676" y="2391508"/>
            <a:ext cx="2485293" cy="26845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USER</a:t>
            </a:r>
            <a:endParaRPr lang="zh-TW" altLang="en-US" dirty="0"/>
          </a:p>
        </p:txBody>
      </p:sp>
      <p:sp>
        <p:nvSpPr>
          <p:cNvPr id="6" name="圓角矩形 5"/>
          <p:cNvSpPr/>
          <p:nvPr/>
        </p:nvSpPr>
        <p:spPr>
          <a:xfrm>
            <a:off x="8546122" y="2391508"/>
            <a:ext cx="2485293" cy="26845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SERVER</a:t>
            </a:r>
            <a:endParaRPr lang="zh-TW" altLang="en-US" dirty="0"/>
          </a:p>
        </p:txBody>
      </p:sp>
      <p:sp>
        <p:nvSpPr>
          <p:cNvPr id="8" name="文字方塊 7"/>
          <p:cNvSpPr txBox="1"/>
          <p:nvPr/>
        </p:nvSpPr>
        <p:spPr>
          <a:xfrm>
            <a:off x="316523" y="5691499"/>
            <a:ext cx="2709396" cy="369332"/>
          </a:xfrm>
          <a:prstGeom prst="rect">
            <a:avLst/>
          </a:prstGeom>
          <a:noFill/>
        </p:spPr>
        <p:txBody>
          <a:bodyPr wrap="none" rtlCol="0">
            <a:spAutoFit/>
          </a:bodyPr>
          <a:lstStyle/>
          <a:p>
            <a:r>
              <a:rPr lang="zh-TW" altLang="en-US" dirty="0" smtClean="0"/>
              <a:t>灰色地帶都是不安全的</a:t>
            </a:r>
            <a:r>
              <a:rPr lang="en-US" altLang="zh-TW" dirty="0" smtClean="0"/>
              <a:t>….</a:t>
            </a:r>
            <a:endParaRPr lang="zh-TW" altLang="en-US" dirty="0"/>
          </a:p>
        </p:txBody>
      </p:sp>
      <p:sp>
        <p:nvSpPr>
          <p:cNvPr id="9" name="圓角矩形 8"/>
          <p:cNvSpPr/>
          <p:nvPr/>
        </p:nvSpPr>
        <p:spPr>
          <a:xfrm>
            <a:off x="1312985" y="2614246"/>
            <a:ext cx="1195753" cy="410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KEY</a:t>
            </a:r>
            <a:endParaRPr lang="zh-TW" altLang="en-US" dirty="0"/>
          </a:p>
        </p:txBody>
      </p:sp>
      <p:cxnSp>
        <p:nvCxnSpPr>
          <p:cNvPr id="11" name="直線單箭頭接點 10"/>
          <p:cNvCxnSpPr/>
          <p:nvPr/>
        </p:nvCxnSpPr>
        <p:spPr>
          <a:xfrm>
            <a:off x="3387969" y="3141785"/>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3387969" y="4138246"/>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645878" y="3467073"/>
            <a:ext cx="4736122" cy="369332"/>
          </a:xfrm>
          <a:prstGeom prst="rect">
            <a:avLst/>
          </a:prstGeom>
          <a:noFill/>
        </p:spPr>
        <p:txBody>
          <a:bodyPr wrap="square" rtlCol="0">
            <a:spAutoFit/>
          </a:bodyPr>
          <a:lstStyle/>
          <a:p>
            <a:r>
              <a:rPr lang="zh-TW" altLang="en-US" dirty="0" smtClean="0"/>
              <a:t>在不安全的通訊環境，必須安全的傳遞資訊</a:t>
            </a:r>
            <a:endParaRPr lang="zh-TW" altLang="en-US" dirty="0"/>
          </a:p>
        </p:txBody>
      </p:sp>
      <p:sp>
        <p:nvSpPr>
          <p:cNvPr id="3" name="矩形 2"/>
          <p:cNvSpPr/>
          <p:nvPr/>
        </p:nvSpPr>
        <p:spPr>
          <a:xfrm>
            <a:off x="6324599" y="3921368"/>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
        <p:nvSpPr>
          <p:cNvPr id="12" name="矩形 11"/>
          <p:cNvSpPr/>
          <p:nvPr/>
        </p:nvSpPr>
        <p:spPr>
          <a:xfrm>
            <a:off x="4043288" y="2768125"/>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Tree>
    <p:extLst>
      <p:ext uri="{BB962C8B-B14F-4D97-AF65-F5344CB8AC3E}">
        <p14:creationId xmlns:p14="http://schemas.microsoft.com/office/powerpoint/2010/main" val="466514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Tech:</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Container 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Host OS</a:t>
            </a:r>
            <a:endParaRPr lang="zh-TW" altLang="en-US" dirty="0"/>
          </a:p>
        </p:txBody>
      </p:sp>
      <p:sp>
        <p:nvSpPr>
          <p:cNvPr id="8" name="矩形 7"/>
          <p:cNvSpPr/>
          <p:nvPr/>
        </p:nvSpPr>
        <p:spPr>
          <a:xfrm>
            <a:off x="6390043"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9" name="矩形 8"/>
          <p:cNvSpPr/>
          <p:nvPr/>
        </p:nvSpPr>
        <p:spPr>
          <a:xfrm>
            <a:off x="6390044"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0" name="矩形 9"/>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11" name="矩形 10"/>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Tree>
    <p:extLst>
      <p:ext uri="{BB962C8B-B14F-4D97-AF65-F5344CB8AC3E}">
        <p14:creationId xmlns:p14="http://schemas.microsoft.com/office/powerpoint/2010/main" val="3341322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RSA </a:t>
            </a:r>
            <a:r>
              <a:rPr lang="zh-TW" altLang="en-US" dirty="0" smtClean="0"/>
              <a:t>的基本概念</a:t>
            </a:r>
            <a:endParaRPr lang="zh-TW" altLang="en-US" dirty="0"/>
          </a:p>
        </p:txBody>
      </p:sp>
      <p:sp>
        <p:nvSpPr>
          <p:cNvPr id="3" name="內容版面配置區 2"/>
          <p:cNvSpPr>
            <a:spLocks noGrp="1"/>
          </p:cNvSpPr>
          <p:nvPr>
            <p:ph idx="1"/>
          </p:nvPr>
        </p:nvSpPr>
        <p:spPr/>
        <p:txBody>
          <a:bodyPr>
            <a:normAutofit/>
          </a:bodyPr>
          <a:lstStyle/>
          <a:p>
            <a:r>
              <a:rPr lang="zh-TW" altLang="en-US" sz="3200" dirty="0" smtClean="0"/>
              <a:t>只要記得三件事情就好</a:t>
            </a:r>
            <a:r>
              <a:rPr lang="en-US" altLang="zh-TW" sz="3200" dirty="0" smtClean="0"/>
              <a:t>:</a:t>
            </a:r>
          </a:p>
          <a:p>
            <a:endParaRPr lang="en-US" altLang="zh-TW" sz="3200" dirty="0" smtClean="0"/>
          </a:p>
          <a:p>
            <a:pPr marL="514350" indent="-514350">
              <a:buFont typeface="+mj-lt"/>
              <a:buAutoNum type="arabicPeriod"/>
            </a:pPr>
            <a:r>
              <a:rPr lang="en-US" altLang="zh-TW" sz="3200" dirty="0" smtClean="0"/>
              <a:t>RSA</a:t>
            </a:r>
            <a:r>
              <a:rPr lang="zh-TW" altLang="en-US" sz="3200" dirty="0" smtClean="0"/>
              <a:t> 的 </a:t>
            </a:r>
            <a:r>
              <a:rPr lang="en-US" altLang="zh-TW" sz="3200" dirty="0" smtClean="0"/>
              <a:t>KEY </a:t>
            </a:r>
            <a:r>
              <a:rPr lang="zh-TW" altLang="en-US" sz="3200" dirty="0" smtClean="0"/>
              <a:t>有一對，</a:t>
            </a:r>
            <a:r>
              <a:rPr lang="en-US" altLang="zh-TW" sz="3200" dirty="0" smtClean="0"/>
              <a:t>PRIVATE</a:t>
            </a:r>
            <a:r>
              <a:rPr lang="zh-TW" altLang="en-US" sz="3200" dirty="0" smtClean="0"/>
              <a:t> </a:t>
            </a:r>
            <a:r>
              <a:rPr lang="en-US" altLang="zh-TW" sz="3200" dirty="0" smtClean="0"/>
              <a:t>KEY</a:t>
            </a:r>
            <a:r>
              <a:rPr lang="zh-TW" altLang="en-US" sz="3200" dirty="0" smtClean="0"/>
              <a:t> </a:t>
            </a:r>
            <a:r>
              <a:rPr lang="en-US" altLang="zh-TW" sz="3200" dirty="0" smtClean="0"/>
              <a:t>/</a:t>
            </a:r>
            <a:r>
              <a:rPr lang="zh-TW" altLang="en-US" sz="3200" dirty="0" smtClean="0"/>
              <a:t> </a:t>
            </a:r>
            <a:r>
              <a:rPr lang="en-US" altLang="zh-TW" sz="3200" dirty="0" smtClean="0"/>
              <a:t>PUBLIC</a:t>
            </a:r>
            <a:r>
              <a:rPr lang="zh-TW" altLang="en-US" sz="3200" dirty="0" smtClean="0"/>
              <a:t> </a:t>
            </a:r>
            <a:r>
              <a:rPr lang="en-US" altLang="zh-TW" sz="3200" dirty="0" smtClean="0"/>
              <a:t>KEY</a:t>
            </a:r>
            <a:r>
              <a:rPr lang="zh-TW" altLang="en-US" sz="3200" dirty="0" smtClean="0"/>
              <a:t>。</a:t>
            </a:r>
            <a:endParaRPr lang="en-US" altLang="zh-TW" sz="3200" dirty="0" smtClean="0"/>
          </a:p>
          <a:p>
            <a:pPr marL="514350" indent="-514350">
              <a:buFont typeface="+mj-lt"/>
              <a:buAutoNum type="arabicPeriod"/>
            </a:pPr>
            <a:r>
              <a:rPr lang="zh-TW" altLang="en-US" sz="3200" dirty="0" smtClean="0"/>
              <a:t>用 </a:t>
            </a:r>
            <a:r>
              <a:rPr lang="en-US" altLang="zh-TW" sz="3200" dirty="0"/>
              <a:t>PRIVATE KEY </a:t>
            </a:r>
            <a:r>
              <a:rPr lang="zh-TW" altLang="en-US" sz="3200" dirty="0" smtClean="0"/>
              <a:t>加密的資料，只有對應的</a:t>
            </a:r>
            <a:r>
              <a:rPr lang="zh-TW" altLang="en-US" sz="3200" dirty="0"/>
              <a:t> </a:t>
            </a:r>
            <a:r>
              <a:rPr lang="en-US" altLang="zh-TW" sz="3200" dirty="0"/>
              <a:t>PUBLIC</a:t>
            </a:r>
            <a:r>
              <a:rPr lang="zh-TW" altLang="en-US" sz="3200" dirty="0" smtClean="0"/>
              <a:t> </a:t>
            </a:r>
            <a:r>
              <a:rPr lang="en-US" altLang="zh-TW" sz="3200" dirty="0" smtClean="0"/>
              <a:t>KEY</a:t>
            </a:r>
            <a:r>
              <a:rPr lang="zh-TW" altLang="en-US" sz="3200" dirty="0" smtClean="0"/>
              <a:t> 能解開。</a:t>
            </a:r>
            <a:endParaRPr lang="en-US" altLang="zh-TW" sz="3200" dirty="0" smtClean="0"/>
          </a:p>
          <a:p>
            <a:pPr marL="514350" indent="-514350">
              <a:buFont typeface="+mj-lt"/>
              <a:buAutoNum type="arabicPeriod"/>
            </a:pPr>
            <a:r>
              <a:rPr lang="en-US" altLang="zh-TW" sz="3200" dirty="0" smtClean="0"/>
              <a:t>PRIVATE</a:t>
            </a:r>
            <a:r>
              <a:rPr lang="zh-TW" altLang="en-US" sz="3200" dirty="0" smtClean="0"/>
              <a:t> </a:t>
            </a:r>
            <a:r>
              <a:rPr lang="en-US" altLang="zh-TW" sz="3200" dirty="0" smtClean="0"/>
              <a:t>KEY</a:t>
            </a:r>
            <a:r>
              <a:rPr lang="zh-TW" altLang="en-US" sz="3200" dirty="0" smtClean="0"/>
              <a:t> 自己保管好，</a:t>
            </a:r>
            <a:r>
              <a:rPr lang="en-US" altLang="zh-TW" sz="3200" dirty="0" smtClean="0"/>
              <a:t>PUBLIC</a:t>
            </a:r>
            <a:r>
              <a:rPr lang="zh-TW" altLang="en-US" sz="3200" dirty="0" smtClean="0"/>
              <a:t> </a:t>
            </a:r>
            <a:r>
              <a:rPr lang="en-US" altLang="zh-TW" sz="3200" dirty="0" smtClean="0"/>
              <a:t>KEY</a:t>
            </a:r>
            <a:r>
              <a:rPr lang="zh-TW" altLang="en-US" sz="3200" dirty="0" smtClean="0"/>
              <a:t> 可以公開。</a:t>
            </a:r>
            <a:endParaRPr lang="zh-TW" altLang="en-US" sz="3200" dirty="0"/>
          </a:p>
        </p:txBody>
      </p:sp>
    </p:spTree>
    <p:extLst>
      <p:ext uri="{BB962C8B-B14F-4D97-AF65-F5344CB8AC3E}">
        <p14:creationId xmlns:p14="http://schemas.microsoft.com/office/powerpoint/2010/main" val="21105288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8800718" y="3013446"/>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加</a:t>
            </a:r>
            <a:r>
              <a:rPr lang="zh-TW" altLang="en-US" dirty="0"/>
              <a:t>密</a:t>
            </a:r>
          </a:p>
        </p:txBody>
      </p:sp>
      <p:sp>
        <p:nvSpPr>
          <p:cNvPr id="4" name="圓角矩形 3"/>
          <p:cNvSpPr/>
          <p:nvPr/>
        </p:nvSpPr>
        <p:spPr>
          <a:xfrm>
            <a:off x="595528" y="3013447"/>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授權的設定</a:t>
            </a:r>
            <a:endParaRPr lang="en-US" altLang="zh-TW" dirty="0" smtClean="0"/>
          </a:p>
          <a:p>
            <a:pPr algn="ctr"/>
            <a:r>
              <a:rPr lang="en-US" altLang="zh-TW" dirty="0" smtClean="0"/>
              <a:t>(object)</a:t>
            </a:r>
            <a:endParaRPr lang="zh-TW" altLang="en-US" dirty="0"/>
          </a:p>
        </p:txBody>
      </p:sp>
      <p:sp>
        <p:nvSpPr>
          <p:cNvPr id="5" name="向右箭號 4"/>
          <p:cNvSpPr/>
          <p:nvPr/>
        </p:nvSpPr>
        <p:spPr>
          <a:xfrm>
            <a:off x="2969279" y="3286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圓角矩形 5"/>
          <p:cNvSpPr/>
          <p:nvPr/>
        </p:nvSpPr>
        <p:spPr>
          <a:xfrm>
            <a:off x="3659089" y="3013447"/>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Binary Data</a:t>
            </a:r>
            <a:endParaRPr lang="zh-TW" altLang="en-US" dirty="0"/>
          </a:p>
        </p:txBody>
      </p:sp>
      <p:sp>
        <p:nvSpPr>
          <p:cNvPr id="7" name="向右箭號 6"/>
          <p:cNvSpPr/>
          <p:nvPr/>
        </p:nvSpPr>
        <p:spPr>
          <a:xfrm>
            <a:off x="5814423"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圓角矩形 7"/>
          <p:cNvSpPr/>
          <p:nvPr/>
        </p:nvSpPr>
        <p:spPr>
          <a:xfrm>
            <a:off x="9038515" y="4171021"/>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10" name="向右箭號 9"/>
          <p:cNvSpPr/>
          <p:nvPr/>
        </p:nvSpPr>
        <p:spPr>
          <a:xfrm rot="3056515">
            <a:off x="5334831" y="405402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rot="8681227">
            <a:off x="8680024" y="440358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圓角矩形 11"/>
          <p:cNvSpPr/>
          <p:nvPr/>
        </p:nvSpPr>
        <p:spPr>
          <a:xfrm>
            <a:off x="5531346" y="4661456"/>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13" name="文字方塊 12"/>
          <p:cNvSpPr txBox="1"/>
          <p:nvPr/>
        </p:nvSpPr>
        <p:spPr>
          <a:xfrm>
            <a:off x="2657419" y="3029123"/>
            <a:ext cx="1018227" cy="369332"/>
          </a:xfrm>
          <a:prstGeom prst="rect">
            <a:avLst/>
          </a:prstGeom>
          <a:noFill/>
        </p:spPr>
        <p:txBody>
          <a:bodyPr wrap="none" rtlCol="0">
            <a:spAutoFit/>
          </a:bodyPr>
          <a:lstStyle/>
          <a:p>
            <a:r>
              <a:rPr lang="en-US" altLang="zh-TW" dirty="0" smtClean="0"/>
              <a:t>(</a:t>
            </a:r>
            <a:r>
              <a:rPr lang="zh-TW" altLang="en-US" dirty="0" smtClean="0"/>
              <a:t>序列化</a:t>
            </a:r>
            <a:r>
              <a:rPr lang="en-US" altLang="zh-TW" dirty="0" smtClean="0"/>
              <a:t>)</a:t>
            </a:r>
            <a:endParaRPr lang="zh-TW" altLang="en-US" dirty="0"/>
          </a:p>
        </p:txBody>
      </p:sp>
      <p:sp>
        <p:nvSpPr>
          <p:cNvPr id="14" name="文字方塊 13"/>
          <p:cNvSpPr txBox="1"/>
          <p:nvPr/>
        </p:nvSpPr>
        <p:spPr>
          <a:xfrm>
            <a:off x="9700523" y="2608657"/>
            <a:ext cx="1249060" cy="369332"/>
          </a:xfrm>
          <a:prstGeom prst="rect">
            <a:avLst/>
          </a:prstGeom>
          <a:noFill/>
        </p:spPr>
        <p:txBody>
          <a:bodyPr wrap="none" rtlCol="0">
            <a:spAutoFit/>
          </a:bodyPr>
          <a:lstStyle/>
          <a:p>
            <a:r>
              <a:rPr lang="en-US" altLang="zh-TW" dirty="0" smtClean="0"/>
              <a:t>(</a:t>
            </a:r>
            <a:r>
              <a:rPr lang="zh-TW" altLang="en-US" dirty="0" smtClean="0"/>
              <a:t>產生簽章</a:t>
            </a:r>
            <a:r>
              <a:rPr lang="en-US" altLang="zh-TW" dirty="0" smtClean="0"/>
              <a:t>)</a:t>
            </a:r>
            <a:endParaRPr lang="zh-TW" altLang="en-US" dirty="0"/>
          </a:p>
        </p:txBody>
      </p:sp>
      <p:sp>
        <p:nvSpPr>
          <p:cNvPr id="15" name="文字方塊 14"/>
          <p:cNvSpPr txBox="1"/>
          <p:nvPr/>
        </p:nvSpPr>
        <p:spPr>
          <a:xfrm>
            <a:off x="5780060" y="4170664"/>
            <a:ext cx="2973891" cy="369332"/>
          </a:xfrm>
          <a:prstGeom prst="rect">
            <a:avLst/>
          </a:prstGeom>
          <a:noFill/>
        </p:spPr>
        <p:txBody>
          <a:bodyPr wrap="none" rtlCol="0">
            <a:spAutoFit/>
          </a:bodyPr>
          <a:lstStyle/>
          <a:p>
            <a:r>
              <a:rPr lang="en-US" altLang="zh-TW" dirty="0" smtClean="0"/>
              <a:t>(</a:t>
            </a:r>
            <a:r>
              <a:rPr lang="zh-TW" altLang="en-US" dirty="0" smtClean="0"/>
              <a:t>合併明文 </a:t>
            </a:r>
            <a:r>
              <a:rPr lang="en-US" altLang="zh-TW" dirty="0" smtClean="0"/>
              <a:t>+</a:t>
            </a:r>
            <a:r>
              <a:rPr lang="zh-TW" altLang="en-US" dirty="0" smtClean="0"/>
              <a:t> 加密過的 </a:t>
            </a:r>
            <a:r>
              <a:rPr lang="en-US" altLang="zh-TW" dirty="0" smtClean="0"/>
              <a:t>HASH)</a:t>
            </a:r>
            <a:endParaRPr lang="zh-TW" altLang="en-US" dirty="0"/>
          </a:p>
        </p:txBody>
      </p:sp>
      <p:sp>
        <p:nvSpPr>
          <p:cNvPr id="16" name="圓角矩形 15"/>
          <p:cNvSpPr/>
          <p:nvPr/>
        </p:nvSpPr>
        <p:spPr>
          <a:xfrm>
            <a:off x="7575183" y="1791856"/>
            <a:ext cx="2029326" cy="8742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t>原廠的私鑰</a:t>
            </a:r>
            <a:endParaRPr lang="en-US" altLang="zh-TW" dirty="0" smtClean="0"/>
          </a:p>
          <a:p>
            <a:pPr algn="ctr"/>
            <a:r>
              <a:rPr lang="en-US" altLang="zh-TW" dirty="0" smtClean="0"/>
              <a:t>(private key)</a:t>
            </a:r>
            <a:endParaRPr lang="zh-TW" altLang="en-US" dirty="0"/>
          </a:p>
        </p:txBody>
      </p:sp>
      <p:sp>
        <p:nvSpPr>
          <p:cNvPr id="17" name="向右箭號 16"/>
          <p:cNvSpPr/>
          <p:nvPr/>
        </p:nvSpPr>
        <p:spPr>
          <a:xfrm rot="5400000">
            <a:off x="9046517" y="272044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標題 18"/>
          <p:cNvSpPr>
            <a:spLocks noGrp="1"/>
          </p:cNvSpPr>
          <p:nvPr>
            <p:ph type="title"/>
          </p:nvPr>
        </p:nvSpPr>
        <p:spPr/>
        <p:txBody>
          <a:bodyPr/>
          <a:lstStyle/>
          <a:p>
            <a:r>
              <a:rPr lang="zh-TW" altLang="en-US" dirty="0" smtClean="0"/>
              <a:t>產生數位簽章</a:t>
            </a:r>
            <a:endParaRPr lang="zh-TW" altLang="en-US" dirty="0"/>
          </a:p>
        </p:txBody>
      </p:sp>
      <p:sp>
        <p:nvSpPr>
          <p:cNvPr id="21" name="圓角矩形 20"/>
          <p:cNvSpPr/>
          <p:nvPr/>
        </p:nvSpPr>
        <p:spPr>
          <a:xfrm>
            <a:off x="6400051" y="301344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a:t>
            </a:r>
            <a:endParaRPr lang="zh-TW" altLang="en-US" dirty="0"/>
          </a:p>
        </p:txBody>
      </p:sp>
      <p:sp>
        <p:nvSpPr>
          <p:cNvPr id="22" name="向右箭號 21"/>
          <p:cNvSpPr/>
          <p:nvPr/>
        </p:nvSpPr>
        <p:spPr>
          <a:xfrm>
            <a:off x="8589846"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向右箭號 23"/>
          <p:cNvSpPr/>
          <p:nvPr/>
        </p:nvSpPr>
        <p:spPr>
          <a:xfrm rot="3205593">
            <a:off x="9473391" y="3667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42857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圓角矩形 28"/>
          <p:cNvSpPr/>
          <p:nvPr/>
        </p:nvSpPr>
        <p:spPr>
          <a:xfrm>
            <a:off x="6773380"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#1</a:t>
            </a:r>
            <a:endParaRPr lang="zh-TW" altLang="en-US" dirty="0"/>
          </a:p>
        </p:txBody>
      </p:sp>
      <p:sp>
        <p:nvSpPr>
          <p:cNvPr id="19" name="標題 18"/>
          <p:cNvSpPr>
            <a:spLocks noGrp="1"/>
          </p:cNvSpPr>
          <p:nvPr>
            <p:ph type="title"/>
          </p:nvPr>
        </p:nvSpPr>
        <p:spPr/>
        <p:txBody>
          <a:bodyPr/>
          <a:lstStyle/>
          <a:p>
            <a:r>
              <a:rPr lang="zh-TW" altLang="en-US" dirty="0" smtClean="0"/>
              <a:t>驗</a:t>
            </a:r>
            <a:r>
              <a:rPr lang="zh-TW" altLang="en-US" dirty="0"/>
              <a:t>證</a:t>
            </a:r>
            <a:r>
              <a:rPr lang="zh-TW" altLang="en-US" dirty="0" smtClean="0"/>
              <a:t>數位簽章</a:t>
            </a:r>
            <a:endParaRPr lang="zh-TW" altLang="en-US" dirty="0"/>
          </a:p>
        </p:txBody>
      </p:sp>
      <p:sp>
        <p:nvSpPr>
          <p:cNvPr id="18" name="圓角矩形 17"/>
          <p:cNvSpPr/>
          <p:nvPr/>
        </p:nvSpPr>
        <p:spPr>
          <a:xfrm>
            <a:off x="2586111" y="1886742"/>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20" name="圓角矩形 19"/>
          <p:cNvSpPr/>
          <p:nvPr/>
        </p:nvSpPr>
        <p:spPr>
          <a:xfrm>
            <a:off x="2098799" y="3032585"/>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Binary Data</a:t>
            </a:r>
            <a:endParaRPr lang="zh-TW" altLang="en-US" dirty="0"/>
          </a:p>
        </p:txBody>
      </p:sp>
      <p:sp>
        <p:nvSpPr>
          <p:cNvPr id="21" name="圓角矩形 20"/>
          <p:cNvSpPr/>
          <p:nvPr/>
        </p:nvSpPr>
        <p:spPr>
          <a:xfrm>
            <a:off x="5212366" y="303258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22" name="向右箭號 21"/>
          <p:cNvSpPr/>
          <p:nvPr/>
        </p:nvSpPr>
        <p:spPr>
          <a:xfrm rot="2304618">
            <a:off x="4989141" y="283170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向右箭號 22"/>
          <p:cNvSpPr/>
          <p:nvPr/>
        </p:nvSpPr>
        <p:spPr>
          <a:xfrm rot="7945410">
            <a:off x="3759208" y="285316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圓角矩形 23"/>
          <p:cNvSpPr/>
          <p:nvPr/>
        </p:nvSpPr>
        <p:spPr>
          <a:xfrm>
            <a:off x="7380849" y="1906794"/>
            <a:ext cx="2029326" cy="87429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dirty="0" smtClean="0"/>
              <a:t>原廠的公鑰</a:t>
            </a:r>
            <a:endParaRPr lang="en-US" altLang="zh-TW" dirty="0" smtClean="0"/>
          </a:p>
          <a:p>
            <a:pPr algn="ctr"/>
            <a:r>
              <a:rPr lang="en-US" altLang="zh-TW" dirty="0" smtClean="0"/>
              <a:t>(public key)</a:t>
            </a:r>
            <a:endParaRPr lang="zh-TW" altLang="en-US" dirty="0"/>
          </a:p>
        </p:txBody>
      </p:sp>
      <p:sp>
        <p:nvSpPr>
          <p:cNvPr id="25" name="橢圓 24"/>
          <p:cNvSpPr/>
          <p:nvPr/>
        </p:nvSpPr>
        <p:spPr>
          <a:xfrm>
            <a:off x="7380849" y="2988467"/>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解</a:t>
            </a:r>
            <a:r>
              <a:rPr lang="zh-TW" altLang="en-US" dirty="0" smtClean="0"/>
              <a:t>密</a:t>
            </a:r>
            <a:endParaRPr lang="zh-TW" altLang="en-US" dirty="0"/>
          </a:p>
        </p:txBody>
      </p:sp>
      <p:sp>
        <p:nvSpPr>
          <p:cNvPr id="26" name="向右箭號 25"/>
          <p:cNvSpPr/>
          <p:nvPr/>
        </p:nvSpPr>
        <p:spPr>
          <a:xfrm rot="5400000">
            <a:off x="7591528" y="2688304"/>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向右箭號 26"/>
          <p:cNvSpPr/>
          <p:nvPr/>
        </p:nvSpPr>
        <p:spPr>
          <a:xfrm>
            <a:off x="4464225"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向右箭號 27"/>
          <p:cNvSpPr/>
          <p:nvPr/>
        </p:nvSpPr>
        <p:spPr>
          <a:xfrm rot="5400000">
            <a:off x="7615148"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圓角矩形 29"/>
          <p:cNvSpPr/>
          <p:nvPr/>
        </p:nvSpPr>
        <p:spPr>
          <a:xfrm>
            <a:off x="2098799"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#2</a:t>
            </a:r>
            <a:endParaRPr lang="zh-TW" altLang="en-US" dirty="0"/>
          </a:p>
        </p:txBody>
      </p:sp>
      <p:sp>
        <p:nvSpPr>
          <p:cNvPr id="31" name="向右箭號 30"/>
          <p:cNvSpPr/>
          <p:nvPr/>
        </p:nvSpPr>
        <p:spPr>
          <a:xfrm rot="5400000">
            <a:off x="2940567"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橢圓 31"/>
          <p:cNvSpPr/>
          <p:nvPr/>
        </p:nvSpPr>
        <p:spPr>
          <a:xfrm>
            <a:off x="5049548" y="4465575"/>
            <a:ext cx="952556" cy="9184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比</a:t>
            </a:r>
            <a:r>
              <a:rPr lang="zh-TW" altLang="en-US" dirty="0"/>
              <a:t>對</a:t>
            </a:r>
          </a:p>
        </p:txBody>
      </p:sp>
      <p:sp>
        <p:nvSpPr>
          <p:cNvPr id="33" name="向右箭號 32"/>
          <p:cNvSpPr/>
          <p:nvPr/>
        </p:nvSpPr>
        <p:spPr>
          <a:xfrm rot="10800000">
            <a:off x="6191226"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4" name="向右箭號 33"/>
          <p:cNvSpPr/>
          <p:nvPr/>
        </p:nvSpPr>
        <p:spPr>
          <a:xfrm>
            <a:off x="7134874" y="3227095"/>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680702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跨網站的認證傳遞</a:t>
            </a:r>
            <a:endParaRPr lang="zh-TW" altLang="en-US" dirty="0"/>
          </a:p>
        </p:txBody>
      </p:sp>
      <p:sp>
        <p:nvSpPr>
          <p:cNvPr id="5" name="文字版面配置區 4"/>
          <p:cNvSpPr>
            <a:spLocks noGrp="1"/>
          </p:cNvSpPr>
          <p:nvPr>
            <p:ph type="body" idx="1"/>
          </p:nvPr>
        </p:nvSpPr>
        <p:spPr/>
        <p:txBody>
          <a:bodyPr/>
          <a:lstStyle/>
          <a:p>
            <a:r>
              <a:rPr lang="en-US" altLang="zh-TW" dirty="0" smtClean="0"/>
              <a:t>OAUTH</a:t>
            </a:r>
            <a:r>
              <a:rPr lang="zh-TW" altLang="en-US" dirty="0" smtClean="0"/>
              <a:t> 就是類似的作法</a:t>
            </a:r>
            <a:r>
              <a:rPr lang="en-US" altLang="zh-TW" dirty="0" smtClean="0"/>
              <a:t>… </a:t>
            </a:r>
            <a:r>
              <a:rPr lang="zh-TW" altLang="en-US" dirty="0" smtClean="0"/>
              <a:t>不過我用簡化的 </a:t>
            </a:r>
            <a:r>
              <a:rPr lang="en-US" altLang="zh-TW" dirty="0" smtClean="0"/>
              <a:t>POC</a:t>
            </a:r>
            <a:r>
              <a:rPr lang="zh-TW" altLang="en-US" dirty="0" smtClean="0"/>
              <a:t> 來說明該怎麼做</a:t>
            </a:r>
            <a:endParaRPr lang="zh-TW" altLang="en-US" dirty="0"/>
          </a:p>
        </p:txBody>
      </p:sp>
    </p:spTree>
    <p:extLst>
      <p:ext uri="{BB962C8B-B14F-4D97-AF65-F5344CB8AC3E}">
        <p14:creationId xmlns:p14="http://schemas.microsoft.com/office/powerpoint/2010/main" val="3440095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AUTH</a:t>
            </a:r>
            <a:r>
              <a:rPr lang="zh-TW" altLang="en-US" dirty="0" smtClean="0"/>
              <a:t>網站發授權，才能用</a:t>
            </a:r>
            <a:r>
              <a:rPr lang="en-US" altLang="zh-TW" dirty="0" smtClean="0"/>
              <a:t>API</a:t>
            </a:r>
            <a:r>
              <a:rPr lang="zh-TW" altLang="en-US" dirty="0" smtClean="0"/>
              <a:t>的服務</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sz="2400" dirty="0" smtClean="0"/>
              <a:t>事前準備</a:t>
            </a:r>
            <a:r>
              <a:rPr lang="en-US" altLang="zh-TW" sz="2400" dirty="0" smtClean="0"/>
              <a:t>:</a:t>
            </a:r>
          </a:p>
          <a:p>
            <a:pPr marL="457200" indent="-457200">
              <a:buFont typeface="+mj-lt"/>
              <a:buAutoNum type="arabicPeriod"/>
            </a:pPr>
            <a:r>
              <a:rPr lang="zh-TW" altLang="en-US" sz="2400" dirty="0" smtClean="0"/>
              <a:t>跟原廠申請 </a:t>
            </a:r>
            <a:r>
              <a:rPr lang="en-US" altLang="zh-TW" sz="2400" dirty="0" smtClean="0"/>
              <a:t>API</a:t>
            </a:r>
            <a:r>
              <a:rPr lang="zh-TW" altLang="en-US" sz="2400" dirty="0" smtClean="0"/>
              <a:t> </a:t>
            </a:r>
            <a:r>
              <a:rPr lang="en-US" altLang="zh-TW" sz="2400" dirty="0" smtClean="0"/>
              <a:t>KEY</a:t>
            </a:r>
            <a:r>
              <a:rPr lang="zh-TW" altLang="en-US" sz="2400" dirty="0" smtClean="0"/>
              <a:t> </a:t>
            </a:r>
            <a:r>
              <a:rPr lang="en-US" altLang="zh-TW" sz="2400" dirty="0" smtClean="0"/>
              <a:t>(</a:t>
            </a:r>
            <a:r>
              <a:rPr lang="zh-TW" altLang="en-US" sz="2400" dirty="0" smtClean="0"/>
              <a:t>長期使用，例如 </a:t>
            </a:r>
            <a:r>
              <a:rPr lang="en-US" altLang="zh-TW" sz="2400" dirty="0" smtClean="0"/>
              <a:t>1</a:t>
            </a:r>
            <a:r>
              <a:rPr lang="zh-TW" altLang="en-US" sz="2400" dirty="0" smtClean="0"/>
              <a:t> 年</a:t>
            </a:r>
            <a:r>
              <a:rPr lang="en-US" altLang="zh-TW" sz="2400" dirty="0" smtClean="0"/>
              <a:t>)</a:t>
            </a:r>
          </a:p>
          <a:p>
            <a:pPr marL="457200" indent="-457200">
              <a:buFont typeface="+mj-lt"/>
              <a:buAutoNum type="arabicPeriod"/>
            </a:pPr>
            <a:r>
              <a:rPr lang="zh-TW" altLang="en-US" sz="2400" dirty="0" smtClean="0"/>
              <a:t>每次要使用</a:t>
            </a:r>
            <a:r>
              <a:rPr lang="zh-TW" altLang="en-US" sz="2400" dirty="0"/>
              <a:t> </a:t>
            </a:r>
            <a:r>
              <a:rPr lang="en-US" altLang="zh-TW" sz="2400" dirty="0"/>
              <a:t>API </a:t>
            </a:r>
            <a:r>
              <a:rPr lang="zh-TW" altLang="en-US" sz="2400" dirty="0" smtClean="0"/>
              <a:t>服務時，就拿</a:t>
            </a:r>
            <a:r>
              <a:rPr lang="zh-TW" altLang="en-US" sz="2400" dirty="0"/>
              <a:t> </a:t>
            </a:r>
            <a:r>
              <a:rPr lang="en-US" altLang="zh-TW" sz="2400" dirty="0" smtClean="0"/>
              <a:t>API</a:t>
            </a:r>
            <a:r>
              <a:rPr lang="zh-TW" altLang="en-US" sz="2400" dirty="0"/>
              <a:t> </a:t>
            </a:r>
            <a:r>
              <a:rPr lang="en-US" altLang="zh-TW" sz="2400" dirty="0"/>
              <a:t>KEY</a:t>
            </a:r>
            <a:r>
              <a:rPr lang="zh-TW" altLang="en-US" sz="2400" dirty="0" smtClean="0"/>
              <a:t> 去換</a:t>
            </a:r>
            <a:r>
              <a:rPr lang="zh-TW" altLang="en-US" sz="2400" dirty="0"/>
              <a:t>入場券</a:t>
            </a:r>
            <a:r>
              <a:rPr lang="zh-TW" altLang="en-US" sz="2400" dirty="0" smtClean="0"/>
              <a:t> </a:t>
            </a:r>
            <a:r>
              <a:rPr lang="en-US" altLang="zh-TW" sz="2400" dirty="0" smtClean="0"/>
              <a:t>(SESSION</a:t>
            </a:r>
            <a:r>
              <a:rPr lang="zh-TW" altLang="en-US" sz="2400" dirty="0"/>
              <a:t> </a:t>
            </a:r>
            <a:r>
              <a:rPr lang="en-US" altLang="zh-TW" sz="2400" dirty="0" smtClean="0"/>
              <a:t>TOKEN)</a:t>
            </a:r>
          </a:p>
          <a:p>
            <a:pPr marL="457200" indent="-457200">
              <a:buFont typeface="+mj-lt"/>
              <a:buAutoNum type="arabicPeriod"/>
            </a:pPr>
            <a:r>
              <a:rPr lang="en-US" altLang="zh-TW" sz="2400" dirty="0" smtClean="0"/>
              <a:t>SESSION</a:t>
            </a:r>
            <a:r>
              <a:rPr lang="zh-TW" altLang="en-US" sz="2400" dirty="0" smtClean="0"/>
              <a:t> 限短期使用，如 </a:t>
            </a:r>
            <a:r>
              <a:rPr lang="en-US" altLang="zh-TW" sz="2400" dirty="0" smtClean="0"/>
              <a:t>1 </a:t>
            </a:r>
            <a:r>
              <a:rPr lang="zh-TW" altLang="en-US" sz="2400" dirty="0" smtClean="0"/>
              <a:t>天，限某</a:t>
            </a:r>
            <a:r>
              <a:rPr lang="zh-TW" altLang="en-US" sz="2400" dirty="0"/>
              <a:t> </a:t>
            </a:r>
            <a:r>
              <a:rPr lang="en-US" altLang="zh-TW" sz="2400" dirty="0" smtClean="0"/>
              <a:t>USER</a:t>
            </a:r>
            <a:r>
              <a:rPr lang="zh-TW" altLang="en-US" sz="2400" dirty="0" smtClean="0"/>
              <a:t>，限某來源 </a:t>
            </a:r>
            <a:r>
              <a:rPr lang="en-US" altLang="zh-TW" sz="2400" dirty="0" smtClean="0"/>
              <a:t>IP …</a:t>
            </a:r>
          </a:p>
          <a:p>
            <a:pPr marL="457200" indent="-457200">
              <a:buFont typeface="+mj-lt"/>
              <a:buAutoNum type="arabicPeriod"/>
            </a:pPr>
            <a:endParaRPr lang="en-US" altLang="zh-TW" sz="2400" dirty="0"/>
          </a:p>
          <a:p>
            <a:pPr marL="0" indent="0">
              <a:buNone/>
            </a:pPr>
            <a:r>
              <a:rPr lang="zh-TW" altLang="en-US" sz="2400" dirty="0" smtClean="0"/>
              <a:t>使用 </a:t>
            </a:r>
            <a:r>
              <a:rPr lang="en-US" altLang="zh-TW" sz="2400" dirty="0" smtClean="0"/>
              <a:t>API</a:t>
            </a:r>
            <a:r>
              <a:rPr lang="zh-TW" altLang="en-US" sz="2400" dirty="0" smtClean="0"/>
              <a:t> 服務</a:t>
            </a:r>
            <a:r>
              <a:rPr lang="en-US" altLang="zh-TW" sz="2400" dirty="0" smtClean="0"/>
              <a:t>:</a:t>
            </a:r>
          </a:p>
          <a:p>
            <a:pPr marL="457200" indent="-457200">
              <a:buFont typeface="+mj-lt"/>
              <a:buAutoNum type="arabicPeriod"/>
            </a:pPr>
            <a:r>
              <a:rPr lang="zh-TW" altLang="en-US" sz="2400" dirty="0" smtClean="0"/>
              <a:t>拿</a:t>
            </a:r>
            <a:r>
              <a:rPr lang="zh-TW" altLang="en-US" sz="2400" dirty="0"/>
              <a:t> </a:t>
            </a:r>
            <a:r>
              <a:rPr lang="en-US" altLang="zh-TW" sz="2400" dirty="0" smtClean="0"/>
              <a:t>SESSION</a:t>
            </a:r>
            <a:r>
              <a:rPr lang="zh-TW" altLang="en-US" sz="2400" dirty="0"/>
              <a:t> </a:t>
            </a:r>
            <a:r>
              <a:rPr lang="en-US" altLang="zh-TW" sz="2400" dirty="0" smtClean="0"/>
              <a:t>TOKEN</a:t>
            </a:r>
            <a:r>
              <a:rPr lang="zh-TW" altLang="en-US" sz="2400" dirty="0" smtClean="0"/>
              <a:t> 去使用</a:t>
            </a:r>
            <a:r>
              <a:rPr lang="zh-TW" altLang="en-US" sz="2400" dirty="0"/>
              <a:t> </a:t>
            </a:r>
            <a:r>
              <a:rPr lang="en-US" altLang="zh-TW" sz="2400" dirty="0" smtClean="0"/>
              <a:t>API</a:t>
            </a:r>
            <a:r>
              <a:rPr lang="zh-TW" altLang="en-US" sz="2400" dirty="0" smtClean="0"/>
              <a:t> 服務</a:t>
            </a:r>
            <a:endParaRPr lang="en-US" altLang="zh-TW" sz="2400" dirty="0" smtClean="0"/>
          </a:p>
          <a:p>
            <a:pPr marL="457200" indent="-457200">
              <a:buFont typeface="+mj-lt"/>
              <a:buAutoNum type="arabicPeriod"/>
            </a:pPr>
            <a:r>
              <a:rPr lang="en-US" altLang="zh-TW" sz="2400" dirty="0" smtClean="0"/>
              <a:t>API</a:t>
            </a:r>
            <a:r>
              <a:rPr lang="zh-TW" altLang="en-US" sz="2400" dirty="0" smtClean="0"/>
              <a:t> 端只看這張入場券 </a:t>
            </a:r>
            <a:r>
              <a:rPr lang="en-US" altLang="zh-TW" sz="2400" dirty="0" smtClean="0"/>
              <a:t>(SESSION</a:t>
            </a:r>
            <a:r>
              <a:rPr lang="zh-TW" altLang="en-US" sz="2400" dirty="0" smtClean="0"/>
              <a:t> </a:t>
            </a:r>
            <a:r>
              <a:rPr lang="en-US" altLang="zh-TW" sz="2400" dirty="0" smtClean="0"/>
              <a:t>TOKEN)</a:t>
            </a:r>
            <a:r>
              <a:rPr lang="zh-TW" altLang="en-US" sz="2400" dirty="0" smtClean="0"/>
              <a:t>，就要決定讓不讓他使用服務</a:t>
            </a:r>
            <a:endParaRPr lang="en-US" altLang="zh-TW" sz="2400" dirty="0" smtClean="0"/>
          </a:p>
          <a:p>
            <a:pPr marL="457200" indent="-457200">
              <a:buFont typeface="+mj-lt"/>
              <a:buAutoNum type="arabicPeriod"/>
            </a:pPr>
            <a:endParaRPr lang="zh-TW" altLang="en-US" sz="2400" dirty="0"/>
          </a:p>
        </p:txBody>
      </p:sp>
    </p:spTree>
    <p:extLst>
      <p:ext uri="{BB962C8B-B14F-4D97-AF65-F5344CB8AC3E}">
        <p14:creationId xmlns:p14="http://schemas.microsoft.com/office/powerpoint/2010/main" val="7813663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54294" y="1628564"/>
            <a:ext cx="5130436" cy="3142728"/>
          </a:xfrm>
          <a:prstGeom prst="rect">
            <a:avLst/>
          </a:prstGeom>
        </p:spPr>
      </p:pic>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05" y="1628564"/>
            <a:ext cx="3429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23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 KEY</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t>
            </a:r>
            <a:r>
              <a:rPr lang="zh-TW" altLang="en-US" sz="2800" dirty="0" smtClean="0"/>
              <a:t>認證</a:t>
            </a:r>
            <a:r>
              <a:rPr lang="en-US" altLang="zh-TW" sz="2800" dirty="0" smtClean="0"/>
              <a:t>)</a:t>
            </a:r>
            <a:r>
              <a:rPr lang="zh-TW" altLang="en-US" sz="2800" dirty="0" smtClean="0"/>
              <a:t> 由開發者或是使用者，事先跟服務端申請，供將來程式呼叫 </a:t>
            </a:r>
            <a:r>
              <a:rPr lang="en-US" altLang="zh-TW" sz="2800" dirty="0" smtClean="0"/>
              <a:t>API</a:t>
            </a:r>
            <a:r>
              <a:rPr lang="zh-TW" altLang="en-US" sz="2800" dirty="0" smtClean="0"/>
              <a:t> 時可以使用的依據。</a:t>
            </a:r>
            <a:endParaRPr lang="en-US" altLang="zh-TW" sz="2800" dirty="0" smtClean="0"/>
          </a:p>
          <a:p>
            <a:endParaRPr lang="en-US" altLang="zh-TW" sz="2800" dirty="0"/>
          </a:p>
          <a:p>
            <a:r>
              <a:rPr lang="zh-TW" altLang="en-US" sz="2800" dirty="0" smtClean="0"/>
              <a:t>可以把他想像成 </a:t>
            </a:r>
            <a:r>
              <a:rPr lang="en-US" altLang="zh-TW" sz="2800" dirty="0" smtClean="0"/>
              <a:t>“</a:t>
            </a:r>
            <a:r>
              <a:rPr lang="zh-TW" altLang="en-US" sz="2800" dirty="0" smtClean="0"/>
              <a:t>替程式申請的帳號密碼</a:t>
            </a:r>
            <a:r>
              <a:rPr lang="en-US" altLang="zh-TW" sz="2800" dirty="0" smtClean="0"/>
              <a:t>”</a:t>
            </a:r>
            <a:r>
              <a:rPr lang="zh-TW" altLang="en-US" sz="2800" dirty="0" smtClean="0"/>
              <a:t>，有帳號密碼之後你的程式就可以使用服務端提供的 </a:t>
            </a:r>
            <a:r>
              <a:rPr lang="en-US" altLang="zh-TW" sz="2800" dirty="0" smtClean="0"/>
              <a:t>API</a:t>
            </a:r>
            <a:r>
              <a:rPr lang="zh-TW" altLang="en-US" sz="2800" dirty="0" smtClean="0"/>
              <a:t>。</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避免偽造。只有服務端</a:t>
            </a:r>
            <a:r>
              <a:rPr lang="en-US" altLang="zh-TW" sz="2800" dirty="0" smtClean="0"/>
              <a:t>(</a:t>
            </a:r>
            <a:r>
              <a:rPr lang="zh-TW" altLang="en-US" sz="2800" dirty="0" smtClean="0"/>
              <a:t>原廠</a:t>
            </a:r>
            <a:r>
              <a:rPr lang="en-US" altLang="zh-TW" sz="2800" dirty="0" smtClean="0"/>
              <a:t>)</a:t>
            </a:r>
            <a:r>
              <a:rPr lang="zh-TW" altLang="en-US" sz="2800" dirty="0" smtClean="0"/>
              <a:t>發的 </a:t>
            </a:r>
            <a:r>
              <a:rPr lang="en-US" altLang="zh-TW" sz="2800" dirty="0" smtClean="0"/>
              <a:t>API</a:t>
            </a:r>
            <a:r>
              <a:rPr lang="zh-TW" altLang="en-US" sz="2800" dirty="0" smtClean="0"/>
              <a:t> </a:t>
            </a:r>
            <a:r>
              <a:rPr lang="en-US" altLang="zh-TW" sz="2800" dirty="0" smtClean="0"/>
              <a:t>KEY</a:t>
            </a:r>
            <a:r>
              <a:rPr lang="zh-TW" altLang="en-US" sz="2800" dirty="0" smtClean="0"/>
              <a:t> 才能使用。</a:t>
            </a:r>
            <a:endParaRPr lang="zh-TW" altLang="en-US" sz="2800" dirty="0"/>
          </a:p>
        </p:txBody>
      </p:sp>
    </p:spTree>
    <p:extLst>
      <p:ext uri="{BB962C8B-B14F-4D97-AF65-F5344CB8AC3E}">
        <p14:creationId xmlns:p14="http://schemas.microsoft.com/office/powerpoint/2010/main" val="1566607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800" dirty="0" smtClean="0"/>
              <a:t>(</a:t>
            </a:r>
            <a:r>
              <a:rPr lang="zh-TW" altLang="en-US" sz="2800" dirty="0" smtClean="0"/>
              <a:t>授權</a:t>
            </a:r>
            <a:r>
              <a:rPr lang="en-US" altLang="zh-TW" sz="2800" dirty="0" smtClean="0"/>
              <a:t>)</a:t>
            </a:r>
            <a:r>
              <a:rPr lang="zh-TW" altLang="en-US" sz="2800" dirty="0" smtClean="0"/>
              <a:t> 程式要開始使用服務時，先跟服務端連線，確認授權無誤之後，取得 </a:t>
            </a:r>
            <a:r>
              <a:rPr lang="en-US" altLang="zh-TW" sz="2800" dirty="0" smtClean="0"/>
              <a:t>SESSION</a:t>
            </a:r>
            <a:r>
              <a:rPr lang="zh-TW" altLang="en-US" sz="2800" dirty="0" smtClean="0"/>
              <a:t> </a:t>
            </a:r>
            <a:r>
              <a:rPr lang="en-US" altLang="zh-TW" sz="2800" dirty="0" smtClean="0"/>
              <a:t>KEY</a:t>
            </a:r>
            <a:r>
              <a:rPr lang="zh-TW" altLang="en-US" sz="2800" dirty="0" smtClean="0"/>
              <a:t> 做為這次使用的依據。</a:t>
            </a:r>
            <a:endParaRPr lang="en-US" altLang="zh-TW" sz="2800" dirty="0" smtClean="0"/>
          </a:p>
          <a:p>
            <a:endParaRPr lang="en-US" altLang="zh-TW" sz="2800" dirty="0"/>
          </a:p>
          <a:p>
            <a:r>
              <a:rPr lang="zh-TW" altLang="en-US" sz="2800" dirty="0" smtClean="0"/>
              <a:t>可以把他想像成</a:t>
            </a:r>
            <a:r>
              <a:rPr lang="en-US" altLang="zh-TW" sz="2800" dirty="0" smtClean="0"/>
              <a:t>:</a:t>
            </a:r>
            <a:r>
              <a:rPr lang="zh-TW" altLang="en-US" sz="2800" dirty="0" smtClean="0"/>
              <a:t> 程式要先 </a:t>
            </a:r>
            <a:r>
              <a:rPr lang="en-US" altLang="zh-TW" sz="2800" dirty="0" smtClean="0"/>
              <a:t>“</a:t>
            </a:r>
            <a:r>
              <a:rPr lang="zh-TW" altLang="en-US" sz="2800" dirty="0" smtClean="0"/>
              <a:t>登入</a:t>
            </a:r>
            <a:r>
              <a:rPr lang="en-US" altLang="zh-TW" sz="2800" dirty="0" smtClean="0"/>
              <a:t>”</a:t>
            </a:r>
            <a:r>
              <a:rPr lang="zh-TW" altLang="en-US" sz="2800" dirty="0" smtClean="0"/>
              <a:t> 服務端之後才能使用。登入時檢查過權限後就能取得 </a:t>
            </a:r>
            <a:r>
              <a:rPr lang="en-US" altLang="zh-TW" sz="2800" dirty="0" smtClean="0"/>
              <a:t>SESSION</a:t>
            </a:r>
            <a:r>
              <a:rPr lang="zh-TW" altLang="en-US" sz="2800" dirty="0" smtClean="0"/>
              <a:t> </a:t>
            </a:r>
            <a:r>
              <a:rPr lang="en-US" altLang="zh-TW" sz="2800" dirty="0" smtClean="0"/>
              <a:t>KEY</a:t>
            </a:r>
            <a:r>
              <a:rPr lang="zh-TW" altLang="en-US" sz="2800" dirty="0" smtClean="0"/>
              <a:t>，之後到登出前，或是登入期限過期之前，憑 </a:t>
            </a:r>
            <a:r>
              <a:rPr lang="en-US" altLang="zh-TW" sz="2800" dirty="0" smtClean="0"/>
              <a:t>SESSION</a:t>
            </a:r>
            <a:r>
              <a:rPr lang="zh-TW" altLang="en-US" sz="2800" dirty="0" smtClean="0"/>
              <a:t> </a:t>
            </a:r>
            <a:r>
              <a:rPr lang="en-US" altLang="zh-TW" sz="2800" dirty="0" smtClean="0"/>
              <a:t>KEY</a:t>
            </a:r>
            <a:r>
              <a:rPr lang="zh-TW" altLang="en-US" sz="2800" dirty="0" smtClean="0"/>
              <a:t> 都能任意使用服務，不用再驗證。</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避免被濫用，或是 </a:t>
            </a:r>
            <a:r>
              <a:rPr lang="en-US" altLang="zh-TW" sz="2800" dirty="0" smtClean="0"/>
              <a:t>REPLY</a:t>
            </a:r>
            <a:r>
              <a:rPr lang="zh-TW" altLang="en-US" sz="2800" dirty="0" smtClean="0"/>
              <a:t> </a:t>
            </a:r>
            <a:r>
              <a:rPr lang="en-US" altLang="zh-TW" sz="2800" dirty="0" smtClean="0"/>
              <a:t>ATTACK</a:t>
            </a:r>
            <a:endParaRPr lang="zh-TW" altLang="en-US" sz="2800" dirty="0"/>
          </a:p>
        </p:txBody>
      </p:sp>
    </p:spTree>
    <p:extLst>
      <p:ext uri="{BB962C8B-B14F-4D97-AF65-F5344CB8AC3E}">
        <p14:creationId xmlns:p14="http://schemas.microsoft.com/office/powerpoint/2010/main" val="38979168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67071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 KEY </a:t>
            </a:r>
            <a:r>
              <a:rPr lang="zh-TW" altLang="en-US" dirty="0" smtClean="0"/>
              <a:t>運作的方式</a:t>
            </a:r>
            <a:endParaRPr lang="zh-TW" altLang="en-US" dirty="0"/>
          </a:p>
        </p:txBody>
      </p:sp>
      <p:sp>
        <p:nvSpPr>
          <p:cNvPr id="3" name="內容版面配置區 2"/>
          <p:cNvSpPr>
            <a:spLocks noGrp="1"/>
          </p:cNvSpPr>
          <p:nvPr>
            <p:ph idx="1"/>
          </p:nvPr>
        </p:nvSpPr>
        <p:spPr/>
        <p:txBody>
          <a:bodyPr>
            <a:normAutofit fontScale="92500"/>
          </a:bodyPr>
          <a:lstStyle/>
          <a:p>
            <a:pPr marL="514350" indent="-514350">
              <a:buFont typeface="+mj-lt"/>
              <a:buAutoNum type="arabicPeriod"/>
            </a:pPr>
            <a:r>
              <a:rPr lang="zh-TW" altLang="en-US" sz="2800" dirty="0" smtClean="0"/>
              <a:t>程式端拿 </a:t>
            </a:r>
            <a:r>
              <a:rPr lang="en-US" altLang="zh-TW" sz="2800" dirty="0" smtClean="0"/>
              <a:t>API KEY </a:t>
            </a:r>
            <a:r>
              <a:rPr lang="zh-TW" altLang="en-US" sz="2800" dirty="0" smtClean="0"/>
              <a:t>給服務端，通過服務端檢驗後，可以取得 </a:t>
            </a:r>
            <a:r>
              <a:rPr lang="en-US" altLang="zh-TW" sz="2800" dirty="0" smtClean="0"/>
              <a:t>SESSION</a:t>
            </a:r>
            <a:r>
              <a:rPr lang="zh-TW" altLang="en-US" sz="2800" dirty="0" smtClean="0"/>
              <a:t> </a:t>
            </a:r>
            <a:r>
              <a:rPr lang="en-US" altLang="zh-TW" sz="2800" dirty="0" smtClean="0"/>
              <a:t>KEY</a:t>
            </a:r>
            <a:r>
              <a:rPr lang="zh-TW" altLang="en-US" sz="2800" dirty="0" smtClean="0"/>
              <a:t>。</a:t>
            </a:r>
            <a:endParaRPr lang="en-US" altLang="zh-TW" sz="2800" dirty="0" smtClean="0"/>
          </a:p>
          <a:p>
            <a:pPr marL="514350" indent="-514350">
              <a:buFont typeface="+mj-lt"/>
              <a:buAutoNum type="arabicPeriod"/>
            </a:pPr>
            <a:r>
              <a:rPr lang="zh-TW" altLang="en-US" sz="2800" dirty="0" smtClean="0"/>
              <a:t>程式端拿</a:t>
            </a:r>
            <a:r>
              <a:rPr lang="zh-TW" altLang="en-US" sz="2800" dirty="0"/>
              <a:t> </a:t>
            </a:r>
            <a:r>
              <a:rPr lang="en-US" altLang="zh-TW" sz="2800" dirty="0" smtClean="0"/>
              <a:t>SESSION</a:t>
            </a:r>
            <a:r>
              <a:rPr lang="zh-TW" altLang="en-US" sz="2800" dirty="0"/>
              <a:t> </a:t>
            </a:r>
            <a:r>
              <a:rPr lang="en-US" altLang="zh-TW" sz="2800" dirty="0" smtClean="0"/>
              <a:t>KEY</a:t>
            </a:r>
            <a:r>
              <a:rPr lang="zh-TW" altLang="en-US" sz="2800" dirty="0" smtClean="0"/>
              <a:t>，再次到服務端呼叫</a:t>
            </a:r>
            <a:r>
              <a:rPr lang="zh-TW" altLang="en-US" sz="2800" dirty="0"/>
              <a:t> </a:t>
            </a:r>
            <a:r>
              <a:rPr lang="en-US" altLang="zh-TW" sz="2800" dirty="0" smtClean="0"/>
              <a:t>API</a:t>
            </a:r>
            <a:r>
              <a:rPr lang="zh-TW" altLang="en-US" sz="2800" dirty="0" smtClean="0"/>
              <a:t>。</a:t>
            </a:r>
            <a:endParaRPr lang="en-US" altLang="zh-TW" sz="2800" dirty="0" smtClean="0"/>
          </a:p>
          <a:p>
            <a:pPr marL="514350" indent="-514350">
              <a:buFont typeface="+mj-lt"/>
              <a:buAutoNum type="arabicPeriod"/>
            </a:pPr>
            <a:r>
              <a:rPr lang="zh-TW" altLang="en-US" sz="2800" dirty="0" smtClean="0"/>
              <a:t>服務端檢驗</a:t>
            </a:r>
            <a:r>
              <a:rPr lang="zh-TW" altLang="en-US" sz="2800" dirty="0"/>
              <a:t> </a:t>
            </a:r>
            <a:r>
              <a:rPr lang="en-US" altLang="zh-TW" sz="2800" dirty="0"/>
              <a:t>SESSION </a:t>
            </a:r>
            <a:r>
              <a:rPr lang="en-US" altLang="zh-TW" sz="2800" dirty="0" smtClean="0"/>
              <a:t>KEY</a:t>
            </a:r>
            <a:r>
              <a:rPr lang="zh-TW" altLang="en-US" sz="2800" dirty="0" smtClean="0"/>
              <a:t>，</a:t>
            </a:r>
            <a:r>
              <a:rPr lang="en-US" altLang="zh-TW" sz="2800" dirty="0" smtClean="0"/>
              <a:t>[</a:t>
            </a:r>
            <a:r>
              <a:rPr lang="zh-TW" altLang="en-US" sz="2800" dirty="0"/>
              <a:t> </a:t>
            </a:r>
            <a:r>
              <a:rPr lang="zh-TW" altLang="en-US" sz="2800" dirty="0" smtClean="0"/>
              <a:t>驗證</a:t>
            </a:r>
            <a:r>
              <a:rPr lang="zh-TW" altLang="en-US" sz="2800" dirty="0"/>
              <a:t> </a:t>
            </a:r>
            <a:r>
              <a:rPr lang="en-US" altLang="zh-TW" sz="2800" dirty="0" smtClean="0"/>
              <a:t>]</a:t>
            </a:r>
            <a:r>
              <a:rPr lang="zh-TW" altLang="en-US" sz="2800" dirty="0"/>
              <a:t> </a:t>
            </a:r>
            <a:r>
              <a:rPr lang="zh-TW" altLang="en-US" sz="2800" dirty="0" smtClean="0"/>
              <a:t>無誤之後就正式接受</a:t>
            </a:r>
            <a:r>
              <a:rPr lang="zh-TW" altLang="en-US" sz="2800" dirty="0"/>
              <a:t> </a:t>
            </a:r>
            <a:r>
              <a:rPr lang="en-US" altLang="zh-TW" sz="2800" dirty="0" smtClean="0"/>
              <a:t>API</a:t>
            </a:r>
            <a:r>
              <a:rPr lang="zh-TW" altLang="en-US" sz="2800" dirty="0" smtClean="0"/>
              <a:t> 呼叫。</a:t>
            </a:r>
            <a:endParaRPr lang="en-US" altLang="zh-TW" sz="2800" dirty="0" smtClean="0"/>
          </a:p>
          <a:p>
            <a:pPr marL="514350" indent="-514350">
              <a:buFont typeface="+mj-lt"/>
              <a:buAutoNum type="arabicPeriod"/>
            </a:pPr>
            <a:r>
              <a:rPr lang="en-US" altLang="zh-TW" sz="2800" dirty="0" smtClean="0"/>
              <a:t>…</a:t>
            </a:r>
            <a:r>
              <a:rPr lang="zh-TW" altLang="en-US" sz="2800" dirty="0" smtClean="0"/>
              <a:t> </a:t>
            </a:r>
            <a:r>
              <a:rPr lang="en-US" altLang="zh-TW" sz="2800" dirty="0" smtClean="0"/>
              <a:t>(REPEAT)</a:t>
            </a:r>
            <a:r>
              <a:rPr lang="zh-TW" altLang="en-US" sz="2800" dirty="0" smtClean="0"/>
              <a:t> </a:t>
            </a:r>
            <a:r>
              <a:rPr lang="en-US" altLang="zh-TW" sz="2800" dirty="0" smtClean="0"/>
              <a:t>…</a:t>
            </a:r>
          </a:p>
          <a:p>
            <a:pPr marL="514350" indent="-514350">
              <a:buFont typeface="+mj-lt"/>
              <a:buAutoNum type="arabicPeriod"/>
            </a:pPr>
            <a:r>
              <a:rPr lang="zh-TW" altLang="en-US" sz="2800" dirty="0" smtClean="0"/>
              <a:t>程式端主動告知服務端，不再使用服務 </a:t>
            </a:r>
            <a:r>
              <a:rPr lang="en-US" altLang="zh-TW" sz="2800" dirty="0" smtClean="0"/>
              <a:t>(</a:t>
            </a:r>
            <a:r>
              <a:rPr lang="zh-TW" altLang="en-US" sz="2800" dirty="0" smtClean="0"/>
              <a:t>登出</a:t>
            </a:r>
            <a:r>
              <a:rPr lang="en-US" altLang="zh-TW" sz="2800" dirty="0" smtClean="0"/>
              <a:t>)</a:t>
            </a:r>
            <a:r>
              <a:rPr lang="zh-TW" altLang="en-US" sz="2800" dirty="0" smtClean="0"/>
              <a:t>。</a:t>
            </a:r>
            <a:endParaRPr lang="en-US" altLang="zh-TW" sz="2800" dirty="0" smtClean="0"/>
          </a:p>
          <a:p>
            <a:pPr marL="514350" indent="-514350">
              <a:buFont typeface="+mj-lt"/>
              <a:buAutoNum type="arabicPeriod"/>
            </a:pPr>
            <a:r>
              <a:rPr lang="zh-TW" altLang="en-US" sz="2800" dirty="0" smtClean="0"/>
              <a:t>程式端沒有告知</a:t>
            </a:r>
            <a:r>
              <a:rPr lang="zh-TW" altLang="en-US" sz="2800" dirty="0"/>
              <a:t> </a:t>
            </a:r>
            <a:r>
              <a:rPr lang="en-US" altLang="zh-TW" sz="2800" dirty="0" smtClean="0"/>
              <a:t>(</a:t>
            </a:r>
            <a:r>
              <a:rPr lang="zh-TW" altLang="en-US" sz="2800" dirty="0" smtClean="0"/>
              <a:t>登出</a:t>
            </a:r>
            <a:r>
              <a:rPr lang="en-US" altLang="zh-TW" sz="2800" dirty="0" smtClean="0"/>
              <a:t>)</a:t>
            </a:r>
            <a:r>
              <a:rPr lang="zh-TW" altLang="en-US" sz="2800" dirty="0" smtClean="0"/>
              <a:t>，服務端經過指定時間之後作廢該 </a:t>
            </a:r>
            <a:r>
              <a:rPr lang="en-US" altLang="zh-TW" sz="2800" dirty="0" smtClean="0"/>
              <a:t>SESSION</a:t>
            </a:r>
            <a:r>
              <a:rPr lang="zh-TW" altLang="en-US" sz="2800" dirty="0" smtClean="0"/>
              <a:t> </a:t>
            </a:r>
            <a:r>
              <a:rPr lang="en-US" altLang="zh-TW" sz="2800" dirty="0" smtClean="0"/>
              <a:t>KEY</a:t>
            </a:r>
            <a:r>
              <a:rPr lang="zh-TW" altLang="en-US" sz="2800" dirty="0" smtClean="0"/>
              <a:t>。</a:t>
            </a:r>
            <a:endParaRPr lang="zh-TW" altLang="en-US" sz="2800" dirty="0"/>
          </a:p>
        </p:txBody>
      </p:sp>
    </p:spTree>
    <p:extLst>
      <p:ext uri="{BB962C8B-B14F-4D97-AF65-F5344CB8AC3E}">
        <p14:creationId xmlns:p14="http://schemas.microsoft.com/office/powerpoint/2010/main" val="819398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(Linux)</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3" name="圓角矩形 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8" name="雲朵形 7"/>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3172809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挑</a:t>
            </a:r>
            <a:r>
              <a:rPr lang="zh-TW" altLang="en-US" dirty="0"/>
              <a:t>戰</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該驗證什麼</a:t>
            </a:r>
            <a:r>
              <a:rPr lang="en-US" altLang="zh-TW" sz="2800" dirty="0" smtClean="0"/>
              <a:t>?</a:t>
            </a:r>
            <a:r>
              <a:rPr lang="zh-TW" altLang="en-US" sz="2800" dirty="0" smtClean="0"/>
              <a:t> </a:t>
            </a:r>
            <a:r>
              <a:rPr lang="en-US" altLang="zh-TW" sz="2800" dirty="0" smtClean="0"/>
              <a:t>(</a:t>
            </a:r>
            <a:r>
              <a:rPr lang="zh-TW" altLang="en-US" sz="2800" dirty="0" smtClean="0"/>
              <a:t>每次都驗證好麻煩</a:t>
            </a:r>
            <a:r>
              <a:rPr lang="en-US" altLang="zh-TW" sz="2800" dirty="0" smtClean="0"/>
              <a:t>)</a:t>
            </a:r>
          </a:p>
          <a:p>
            <a:pPr marL="635508" lvl="1" indent="-342900">
              <a:buFont typeface="Wingdings" panose="05000000000000000000" pitchFamily="2" charset="2"/>
              <a:buChar char="n"/>
            </a:pPr>
            <a:r>
              <a:rPr lang="zh-TW" altLang="en-US" sz="2400" dirty="0" smtClean="0"/>
              <a:t>若只看 </a:t>
            </a:r>
            <a:r>
              <a:rPr lang="en-US" altLang="zh-TW" sz="2400" dirty="0" smtClean="0"/>
              <a:t>SESSION</a:t>
            </a:r>
            <a:r>
              <a:rPr lang="zh-TW" altLang="en-US" sz="2400" dirty="0" smtClean="0"/>
              <a:t> </a:t>
            </a:r>
            <a:r>
              <a:rPr lang="en-US" altLang="zh-TW" sz="2400" dirty="0" smtClean="0"/>
              <a:t>KEY</a:t>
            </a:r>
            <a:r>
              <a:rPr lang="zh-TW" altLang="en-US" sz="2400" dirty="0"/>
              <a:t> </a:t>
            </a:r>
            <a:r>
              <a:rPr lang="en-US" altLang="zh-TW" sz="2400" dirty="0" smtClean="0"/>
              <a:t>(</a:t>
            </a:r>
            <a:r>
              <a:rPr lang="zh-TW" altLang="en-US" sz="2400" dirty="0" smtClean="0"/>
              <a:t>不考慮查詢 </a:t>
            </a:r>
            <a:r>
              <a:rPr lang="en-US" altLang="zh-TW" sz="2400" dirty="0" smtClean="0"/>
              <a:t>DB)</a:t>
            </a:r>
            <a:r>
              <a:rPr lang="zh-TW" altLang="en-US" sz="2400" dirty="0" smtClean="0"/>
              <a:t> 如何確認 </a:t>
            </a:r>
            <a:r>
              <a:rPr lang="en-US" altLang="zh-TW" sz="2400" dirty="0" smtClean="0"/>
              <a:t>KEY</a:t>
            </a:r>
            <a:r>
              <a:rPr lang="zh-TW" altLang="en-US" sz="2400" dirty="0" smtClean="0"/>
              <a:t> 是我發出去的</a:t>
            </a:r>
            <a:r>
              <a:rPr lang="en-US" altLang="zh-TW" sz="2400" dirty="0" smtClean="0"/>
              <a:t>?</a:t>
            </a:r>
          </a:p>
          <a:p>
            <a:pPr marL="635508" lvl="1" indent="-342900">
              <a:buFont typeface="Wingdings" panose="05000000000000000000" pitchFamily="2" charset="2"/>
              <a:buChar char="n"/>
            </a:pPr>
            <a:r>
              <a:rPr lang="zh-TW" altLang="en-US" sz="2400" dirty="0" smtClean="0"/>
              <a:t>如何確認 </a:t>
            </a:r>
            <a:r>
              <a:rPr lang="en-US" altLang="zh-TW" sz="2400" dirty="0" smtClean="0"/>
              <a:t>SESSION</a:t>
            </a:r>
            <a:r>
              <a:rPr lang="zh-TW" altLang="en-US" sz="2400" dirty="0" smtClean="0"/>
              <a:t> </a:t>
            </a:r>
            <a:r>
              <a:rPr lang="en-US" altLang="zh-TW" sz="2400" dirty="0" smtClean="0"/>
              <a:t>KEY</a:t>
            </a:r>
            <a:r>
              <a:rPr lang="zh-TW" altLang="en-US" sz="2400" dirty="0" smtClean="0"/>
              <a:t> 是不是過期了</a:t>
            </a:r>
            <a:r>
              <a:rPr lang="en-US" altLang="zh-TW" sz="2400" dirty="0" smtClean="0"/>
              <a:t>?</a:t>
            </a:r>
          </a:p>
          <a:p>
            <a:pPr marL="635508" lvl="1" indent="-342900">
              <a:buFont typeface="Wingdings" panose="05000000000000000000" pitchFamily="2" charset="2"/>
              <a:buChar char="n"/>
            </a:pPr>
            <a:r>
              <a:rPr lang="zh-TW" altLang="en-US" sz="2400" dirty="0" smtClean="0"/>
              <a:t>如何確認</a:t>
            </a:r>
            <a:r>
              <a:rPr lang="zh-TW" altLang="en-US" sz="2400" dirty="0"/>
              <a:t> </a:t>
            </a:r>
            <a:r>
              <a:rPr lang="en-US" altLang="zh-TW" sz="2400" dirty="0" smtClean="0"/>
              <a:t>SESSION</a:t>
            </a:r>
            <a:r>
              <a:rPr lang="zh-TW" altLang="en-US" sz="2400" dirty="0" smtClean="0"/>
              <a:t> </a:t>
            </a:r>
            <a:r>
              <a:rPr lang="en-US" altLang="zh-TW" sz="2400" dirty="0" smtClean="0"/>
              <a:t>KEY</a:t>
            </a:r>
            <a:r>
              <a:rPr lang="zh-TW" altLang="en-US" sz="2400" dirty="0" smtClean="0"/>
              <a:t> 沒有被竄改</a:t>
            </a:r>
            <a:r>
              <a:rPr lang="en-US" altLang="zh-TW" sz="2400" dirty="0" smtClean="0"/>
              <a:t>?</a:t>
            </a:r>
          </a:p>
          <a:p>
            <a:pPr marL="635508" lvl="1" indent="-342900">
              <a:buFont typeface="Wingdings" panose="05000000000000000000" pitchFamily="2" charset="2"/>
              <a:buChar char="n"/>
            </a:pPr>
            <a:endParaRPr lang="en-US" altLang="zh-TW" sz="2400" dirty="0" smtClean="0"/>
          </a:p>
          <a:p>
            <a:pPr marL="514350" indent="-514350">
              <a:buFont typeface="+mj-lt"/>
              <a:buAutoNum type="arabicPeriod"/>
            </a:pPr>
            <a:r>
              <a:rPr lang="zh-TW" altLang="en-US" sz="2800" dirty="0" smtClean="0"/>
              <a:t>如何應付 </a:t>
            </a:r>
            <a:r>
              <a:rPr lang="en-US" altLang="zh-TW" sz="2800" dirty="0" smtClean="0"/>
              <a:t>“</a:t>
            </a:r>
            <a:r>
              <a:rPr lang="zh-TW" altLang="en-US" sz="2800" dirty="0" smtClean="0"/>
              <a:t>第三者</a:t>
            </a:r>
            <a:r>
              <a:rPr lang="en-US" altLang="zh-TW" sz="2800" dirty="0" smtClean="0"/>
              <a:t>”</a:t>
            </a:r>
            <a:r>
              <a:rPr lang="zh-TW" altLang="en-US" sz="2800" dirty="0" smtClean="0"/>
              <a:t> 的 </a:t>
            </a:r>
            <a:r>
              <a:rPr lang="en-US" altLang="zh-TW" sz="2800" dirty="0" smtClean="0"/>
              <a:t>REPLY</a:t>
            </a:r>
            <a:r>
              <a:rPr lang="zh-TW" altLang="en-US" sz="2800" dirty="0" smtClean="0"/>
              <a:t> </a:t>
            </a:r>
            <a:r>
              <a:rPr lang="en-US" altLang="zh-TW" sz="2800" dirty="0" smtClean="0"/>
              <a:t>ATTACK</a:t>
            </a:r>
            <a:r>
              <a:rPr lang="zh-TW" altLang="en-US" sz="2800" dirty="0" smtClean="0"/>
              <a:t> </a:t>
            </a:r>
            <a:r>
              <a:rPr lang="en-US" altLang="zh-TW" sz="2800" dirty="0" smtClean="0"/>
              <a:t>?</a:t>
            </a:r>
          </a:p>
          <a:p>
            <a:pPr marL="806958" lvl="1" indent="-514350">
              <a:buFont typeface="Wingdings" panose="05000000000000000000" pitchFamily="2" charset="2"/>
              <a:buChar char="n"/>
            </a:pPr>
            <a:r>
              <a:rPr lang="en-US" altLang="zh-TW" sz="2600" dirty="0" smtClean="0"/>
              <a:t>EXPIRED</a:t>
            </a:r>
          </a:p>
          <a:p>
            <a:pPr marL="806958" lvl="1" indent="-514350">
              <a:buFont typeface="Wingdings" panose="05000000000000000000" pitchFamily="2" charset="2"/>
              <a:buChar char="n"/>
            </a:pPr>
            <a:r>
              <a:rPr lang="en-US" altLang="zh-TW" sz="2600" dirty="0" smtClean="0"/>
              <a:t>IP</a:t>
            </a:r>
          </a:p>
          <a:p>
            <a:pPr marL="806958" lvl="1" indent="-514350">
              <a:buFont typeface="Wingdings" panose="05000000000000000000" pitchFamily="2" charset="2"/>
              <a:buChar char="n"/>
            </a:pPr>
            <a:r>
              <a:rPr lang="zh-TW" altLang="en-US" sz="2600" dirty="0" smtClean="0"/>
              <a:t>其他任何你能識別來源的資訊</a:t>
            </a:r>
            <a:endParaRPr lang="zh-TW" altLang="en-US" sz="2600" dirty="0"/>
          </a:p>
        </p:txBody>
      </p:sp>
    </p:spTree>
    <p:extLst>
      <p:ext uri="{BB962C8B-B14F-4D97-AF65-F5344CB8AC3E}">
        <p14:creationId xmlns:p14="http://schemas.microsoft.com/office/powerpoint/2010/main" val="17271789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DEMO</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86818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JWT(</a:t>
            </a:r>
            <a:r>
              <a:rPr lang="en-US" altLang="zh-TW" dirty="0" err="1" smtClean="0"/>
              <a:t>Json</a:t>
            </a:r>
            <a:r>
              <a:rPr lang="en-US" altLang="zh-TW" dirty="0" smtClean="0"/>
              <a:t> Web Token)</a:t>
            </a:r>
            <a:endParaRPr lang="zh-TW" altLang="en-US" dirty="0"/>
          </a:p>
        </p:txBody>
      </p:sp>
      <p:sp>
        <p:nvSpPr>
          <p:cNvPr id="5" name="副標題 4"/>
          <p:cNvSpPr>
            <a:spLocks noGrp="1"/>
          </p:cNvSpPr>
          <p:nvPr>
            <p:ph type="subTitle" idx="1"/>
          </p:nvPr>
        </p:nvSpPr>
        <p:spPr/>
        <p:txBody>
          <a:bodyPr/>
          <a:lstStyle/>
          <a:p>
            <a:r>
              <a:rPr lang="zh-TW" altLang="en-US" dirty="0" smtClean="0"/>
              <a:t>土砲之後，正式要使用時</a:t>
            </a:r>
            <a:r>
              <a:rPr lang="zh-TW" altLang="en-US" dirty="0"/>
              <a:t>，</a:t>
            </a:r>
            <a:r>
              <a:rPr lang="zh-TW" altLang="en-US" dirty="0" smtClean="0"/>
              <a:t>還是要選擇成熟可靠的套件</a:t>
            </a:r>
            <a:r>
              <a:rPr lang="en-US" altLang="zh-TW" dirty="0" smtClean="0"/>
              <a:t>…</a:t>
            </a:r>
            <a:endParaRPr lang="zh-TW" altLang="en-US" dirty="0"/>
          </a:p>
        </p:txBody>
      </p:sp>
    </p:spTree>
    <p:extLst>
      <p:ext uri="{BB962C8B-B14F-4D97-AF65-F5344CB8AC3E}">
        <p14:creationId xmlns:p14="http://schemas.microsoft.com/office/powerpoint/2010/main" val="18687376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JWT</a:t>
            </a:r>
            <a:r>
              <a:rPr lang="zh-TW" altLang="en-US" dirty="0" smtClean="0"/>
              <a:t> 能做什麼</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跟前面一樣的事情，但是比你自己土砲強的地方在於</a:t>
            </a:r>
            <a:r>
              <a:rPr lang="en-US" altLang="zh-TW" sz="2800" dirty="0" smtClean="0"/>
              <a:t>:</a:t>
            </a:r>
          </a:p>
          <a:p>
            <a:pPr marL="514350" indent="-514350">
              <a:buFont typeface="+mj-lt"/>
              <a:buAutoNum type="arabicPeriod"/>
            </a:pPr>
            <a:r>
              <a:rPr lang="zh-TW" altLang="en-US" sz="2800" dirty="0" smtClean="0"/>
              <a:t>用的人多</a:t>
            </a:r>
            <a:r>
              <a:rPr lang="en-US" altLang="zh-TW" sz="2800" dirty="0" smtClean="0"/>
              <a:t>!!</a:t>
            </a:r>
            <a:r>
              <a:rPr lang="zh-TW" altLang="en-US" sz="2800" dirty="0" smtClean="0"/>
              <a:t> </a:t>
            </a:r>
            <a:r>
              <a:rPr lang="en-US" altLang="zh-TW" sz="2800" dirty="0" smtClean="0"/>
              <a:t>(</a:t>
            </a:r>
            <a:r>
              <a:rPr lang="zh-TW" altLang="en-US" sz="2800" dirty="0" smtClean="0"/>
              <a:t>已經產生兩億筆資料</a:t>
            </a:r>
            <a:r>
              <a:rPr lang="en-US" altLang="zh-TW" sz="2800" dirty="0" smtClean="0"/>
              <a:t>)</a:t>
            </a:r>
          </a:p>
          <a:p>
            <a:pPr marL="514350" indent="-514350">
              <a:buFont typeface="+mj-lt"/>
              <a:buAutoNum type="arabicPeriod"/>
            </a:pPr>
            <a:r>
              <a:rPr lang="zh-TW" altLang="en-US" sz="2800" dirty="0" smtClean="0"/>
              <a:t>支援的平台多</a:t>
            </a:r>
            <a:r>
              <a:rPr lang="en-US" altLang="zh-TW" sz="2800" dirty="0" smtClean="0"/>
              <a:t>!!</a:t>
            </a:r>
            <a:r>
              <a:rPr lang="zh-TW" altLang="en-US" sz="2800" dirty="0" smtClean="0"/>
              <a:t> </a:t>
            </a:r>
            <a:r>
              <a:rPr lang="en-US" altLang="zh-TW" sz="2800" dirty="0"/>
              <a:t>(</a:t>
            </a:r>
            <a:r>
              <a:rPr lang="en-US" altLang="zh-TW" sz="2800" dirty="0">
                <a:hlinkClick r:id="rId2"/>
              </a:rPr>
              <a:t>https://jwt.io</a:t>
            </a:r>
            <a:r>
              <a:rPr lang="en-US" altLang="zh-TW" sz="2800" dirty="0" smtClean="0">
                <a:hlinkClick r:id="rId2"/>
              </a:rPr>
              <a:t>/</a:t>
            </a:r>
            <a:r>
              <a:rPr lang="en-US" altLang="zh-TW" sz="2800" dirty="0" smtClean="0"/>
              <a:t>)</a:t>
            </a:r>
          </a:p>
          <a:p>
            <a:pPr marL="514350" indent="-514350">
              <a:buFont typeface="+mj-lt"/>
              <a:buAutoNum type="arabicPeriod"/>
            </a:pPr>
            <a:r>
              <a:rPr lang="zh-TW" altLang="en-US" sz="2800" dirty="0" smtClean="0"/>
              <a:t>支援的演算法多</a:t>
            </a:r>
            <a:endParaRPr lang="en-US" altLang="zh-TW" sz="2800" dirty="0"/>
          </a:p>
          <a:p>
            <a:pPr marL="514350" indent="-514350">
              <a:buFont typeface="+mj-lt"/>
              <a:buAutoNum type="arabicPeriod"/>
            </a:pPr>
            <a:r>
              <a:rPr lang="zh-TW" altLang="en-US" sz="2800" dirty="0" smtClean="0"/>
              <a:t>有公信力 </a:t>
            </a:r>
            <a:r>
              <a:rPr lang="en-US" altLang="zh-TW" sz="2800" dirty="0" smtClean="0"/>
              <a:t>(</a:t>
            </a:r>
            <a:r>
              <a:rPr lang="zh-TW" altLang="en-US" sz="2800" dirty="0" smtClean="0"/>
              <a:t>人家相信他不相信你</a:t>
            </a:r>
            <a:r>
              <a:rPr lang="en-US" altLang="zh-TW" sz="2800" dirty="0" smtClean="0"/>
              <a:t>)</a:t>
            </a:r>
          </a:p>
          <a:p>
            <a:pPr marL="514350" indent="-514350">
              <a:buFont typeface="+mj-lt"/>
              <a:buAutoNum type="arabicPeriod"/>
            </a:pPr>
            <a:r>
              <a:rPr lang="zh-TW" altLang="en-US" sz="2800" dirty="0" smtClean="0"/>
              <a:t>工具支援完整</a:t>
            </a:r>
            <a:r>
              <a:rPr lang="zh-TW" altLang="en-US" sz="2800" dirty="0"/>
              <a:t> </a:t>
            </a:r>
            <a:r>
              <a:rPr lang="en-US" altLang="zh-TW" sz="2800" dirty="0" smtClean="0"/>
              <a:t>(debugger,</a:t>
            </a:r>
            <a:r>
              <a:rPr lang="zh-TW" altLang="en-US" sz="2800" dirty="0"/>
              <a:t> </a:t>
            </a:r>
            <a:r>
              <a:rPr lang="en-US" altLang="zh-TW" sz="2800" dirty="0" smtClean="0"/>
              <a:t>browser</a:t>
            </a:r>
            <a:r>
              <a:rPr lang="zh-TW" altLang="en-US" sz="2800" dirty="0"/>
              <a:t> </a:t>
            </a:r>
            <a:r>
              <a:rPr lang="en-US" altLang="zh-TW" sz="2800" dirty="0" smtClean="0"/>
              <a:t>plugins …)</a:t>
            </a:r>
            <a:endParaRPr lang="en-US" altLang="zh-TW" sz="2800" dirty="0"/>
          </a:p>
          <a:p>
            <a:pPr marL="514350" indent="-514350">
              <a:buFont typeface="+mj-lt"/>
              <a:buAutoNum type="arabicPeriod"/>
            </a:pPr>
            <a:endParaRPr lang="zh-TW" altLang="en-US" sz="2800" dirty="0"/>
          </a:p>
        </p:txBody>
      </p:sp>
      <p:pic>
        <p:nvPicPr>
          <p:cNvPr id="4" name="圖片 3"/>
          <p:cNvPicPr>
            <a:picLocks noChangeAspect="1"/>
          </p:cNvPicPr>
          <p:nvPr/>
        </p:nvPicPr>
        <p:blipFill>
          <a:blip r:embed="rId3"/>
          <a:stretch>
            <a:fillRect/>
          </a:stretch>
        </p:blipFill>
        <p:spPr>
          <a:xfrm>
            <a:off x="7555230" y="2362932"/>
            <a:ext cx="3600450" cy="1733550"/>
          </a:xfrm>
          <a:prstGeom prst="rect">
            <a:avLst/>
          </a:prstGeom>
        </p:spPr>
      </p:pic>
    </p:spTree>
    <p:extLst>
      <p:ext uri="{BB962C8B-B14F-4D97-AF65-F5344CB8AC3E}">
        <p14:creationId xmlns:p14="http://schemas.microsoft.com/office/powerpoint/2010/main" val="4081649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539261" y="286603"/>
            <a:ext cx="7396568" cy="5887218"/>
          </a:xfrm>
          <a:prstGeom prst="rect">
            <a:avLst/>
          </a:prstGeom>
        </p:spPr>
      </p:pic>
      <p:sp>
        <p:nvSpPr>
          <p:cNvPr id="5" name="圓角矩形 4"/>
          <p:cNvSpPr/>
          <p:nvPr/>
        </p:nvSpPr>
        <p:spPr>
          <a:xfrm>
            <a:off x="6846277" y="45720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重點在你如何運用他</a:t>
            </a:r>
            <a:r>
              <a:rPr lang="en-US" altLang="zh-TW" dirty="0" smtClean="0"/>
              <a:t>?</a:t>
            </a:r>
            <a:endParaRPr lang="zh-TW" altLang="en-US" dirty="0"/>
          </a:p>
        </p:txBody>
      </p:sp>
      <p:sp>
        <p:nvSpPr>
          <p:cNvPr id="6" name="圓角矩形 5"/>
          <p:cNvSpPr/>
          <p:nvPr/>
        </p:nvSpPr>
        <p:spPr>
          <a:xfrm>
            <a:off x="6846277" y="2825261"/>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把你想要藉著 </a:t>
            </a:r>
            <a:r>
              <a:rPr lang="en-US" altLang="zh-TW" dirty="0" smtClean="0"/>
              <a:t>TOKEN </a:t>
            </a:r>
            <a:r>
              <a:rPr lang="zh-TW" altLang="en-US" dirty="0" smtClean="0"/>
              <a:t>傳遞跟驗證的資訊，放在 </a:t>
            </a:r>
            <a:r>
              <a:rPr lang="en-US" altLang="zh-TW" dirty="0" smtClean="0"/>
              <a:t>PAYLOAD</a:t>
            </a:r>
            <a:r>
              <a:rPr lang="zh-TW" altLang="en-US" dirty="0" smtClean="0"/>
              <a:t> 裡面就行了。</a:t>
            </a:r>
            <a:endParaRPr lang="zh-TW" altLang="en-US" dirty="0"/>
          </a:p>
        </p:txBody>
      </p:sp>
      <p:sp>
        <p:nvSpPr>
          <p:cNvPr id="7" name="圓角矩形 6"/>
          <p:cNvSpPr/>
          <p:nvPr/>
        </p:nvSpPr>
        <p:spPr>
          <a:xfrm>
            <a:off x="6846277" y="483069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當你不確定你接到的 </a:t>
            </a:r>
            <a:r>
              <a:rPr lang="en-US" altLang="zh-TW" dirty="0" smtClean="0"/>
              <a:t>TOKEN</a:t>
            </a:r>
            <a:r>
              <a:rPr lang="zh-TW" altLang="en-US" dirty="0" smtClean="0"/>
              <a:t> 是不是夠可靠</a:t>
            </a:r>
            <a:r>
              <a:rPr lang="en-US" altLang="zh-TW" dirty="0" smtClean="0"/>
              <a:t>?</a:t>
            </a:r>
          </a:p>
          <a:p>
            <a:pPr algn="ctr"/>
            <a:r>
              <a:rPr lang="zh-TW" altLang="en-US" dirty="0" smtClean="0"/>
              <a:t>用</a:t>
            </a:r>
            <a:r>
              <a:rPr lang="zh-TW" altLang="en-US" dirty="0"/>
              <a:t> </a:t>
            </a:r>
            <a:r>
              <a:rPr lang="en-US" altLang="zh-TW" dirty="0" smtClean="0"/>
              <a:t>JWT</a:t>
            </a:r>
            <a:r>
              <a:rPr lang="zh-TW" altLang="en-US" dirty="0" smtClean="0"/>
              <a:t> 解碼</a:t>
            </a:r>
            <a:r>
              <a:rPr lang="zh-TW" altLang="en-US" dirty="0"/>
              <a:t> </a:t>
            </a:r>
            <a:r>
              <a:rPr lang="en-US" altLang="zh-TW" dirty="0" smtClean="0"/>
              <a:t>+</a:t>
            </a:r>
            <a:r>
              <a:rPr lang="zh-TW" altLang="en-US" dirty="0" smtClean="0"/>
              <a:t> 驗證就好了。</a:t>
            </a:r>
            <a:endParaRPr lang="zh-TW" altLang="en-US" dirty="0"/>
          </a:p>
        </p:txBody>
      </p:sp>
      <p:sp>
        <p:nvSpPr>
          <p:cNvPr id="8" name="文字方塊 7"/>
          <p:cNvSpPr txBox="1"/>
          <p:nvPr/>
        </p:nvSpPr>
        <p:spPr>
          <a:xfrm>
            <a:off x="101600" y="6438900"/>
            <a:ext cx="4181850" cy="646331"/>
          </a:xfrm>
          <a:prstGeom prst="rect">
            <a:avLst/>
          </a:prstGeom>
          <a:noFill/>
        </p:spPr>
        <p:txBody>
          <a:bodyPr wrap="none" rtlCol="0">
            <a:spAutoFit/>
          </a:bodyPr>
          <a:lstStyle/>
          <a:p>
            <a:r>
              <a:rPr lang="en-US" altLang="zh-TW" dirty="0" smtClean="0">
                <a:solidFill>
                  <a:schemeClr val="bg1"/>
                </a:solidFill>
              </a:rPr>
              <a:t>JWT </a:t>
            </a:r>
            <a:r>
              <a:rPr lang="zh-TW" altLang="en-US" dirty="0" smtClean="0">
                <a:solidFill>
                  <a:schemeClr val="bg1"/>
                </a:solidFill>
              </a:rPr>
              <a:t>怎麼用</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https</a:t>
            </a:r>
            <a:r>
              <a:rPr lang="en-US" altLang="zh-TW" dirty="0">
                <a:solidFill>
                  <a:schemeClr val="bg1"/>
                </a:solidFill>
              </a:rPr>
              <a:t>://jwt.io/introduction/</a:t>
            </a:r>
          </a:p>
          <a:p>
            <a:endParaRPr lang="zh-TW" altLang="en-US" dirty="0">
              <a:solidFill>
                <a:schemeClr val="bg1"/>
              </a:solidFill>
            </a:endParaRPr>
          </a:p>
        </p:txBody>
      </p:sp>
    </p:spTree>
    <p:extLst>
      <p:ext uri="{BB962C8B-B14F-4D97-AF65-F5344CB8AC3E}">
        <p14:creationId xmlns:p14="http://schemas.microsoft.com/office/powerpoint/2010/main" val="3495602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其他應用</a:t>
            </a:r>
            <a:endParaRPr lang="zh-TW" altLang="en-US" dirty="0"/>
          </a:p>
        </p:txBody>
      </p:sp>
      <p:sp>
        <p:nvSpPr>
          <p:cNvPr id="5" name="副標題 4"/>
          <p:cNvSpPr>
            <a:spLocks noGrp="1"/>
          </p:cNvSpPr>
          <p:nvPr>
            <p:ph type="subTitle" idx="1"/>
          </p:nvPr>
        </p:nvSpPr>
        <p:spPr/>
        <p:txBody>
          <a:bodyPr/>
          <a:lstStyle/>
          <a:p>
            <a:r>
              <a:rPr lang="en-US" altLang="zh-TW" dirty="0" smtClean="0"/>
              <a:t>TOKEN</a:t>
            </a:r>
            <a:r>
              <a:rPr lang="zh-TW" altLang="en-US" dirty="0" smtClean="0"/>
              <a:t> 還能用在哪裡</a:t>
            </a:r>
            <a:r>
              <a:rPr lang="en-US" altLang="zh-TW" dirty="0" smtClean="0"/>
              <a:t>?</a:t>
            </a:r>
            <a:endParaRPr lang="zh-TW" altLang="en-US" dirty="0"/>
          </a:p>
        </p:txBody>
      </p:sp>
    </p:spTree>
    <p:extLst>
      <p:ext uri="{BB962C8B-B14F-4D97-AF65-F5344CB8AC3E}">
        <p14:creationId xmlns:p14="http://schemas.microsoft.com/office/powerpoint/2010/main" val="1513915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如果你靠寫套裝程式賣錢 </a:t>
            </a:r>
            <a:r>
              <a:rPr lang="en-US" altLang="zh-TW" dirty="0" smtClean="0"/>
              <a:t>(</a:t>
            </a:r>
            <a:r>
              <a:rPr lang="zh-TW" altLang="en-US" dirty="0" smtClean="0"/>
              <a:t>授權</a:t>
            </a:r>
            <a:r>
              <a:rPr lang="en-US" altLang="zh-TW" dirty="0" smtClean="0"/>
              <a:t>)…</a:t>
            </a:r>
            <a:endParaRPr lang="zh-TW" altLang="en-US" dirty="0"/>
          </a:p>
        </p:txBody>
      </p:sp>
      <p:sp>
        <p:nvSpPr>
          <p:cNvPr id="14" name="雲朵形 13"/>
          <p:cNvSpPr/>
          <p:nvPr/>
        </p:nvSpPr>
        <p:spPr>
          <a:xfrm>
            <a:off x="1597799" y="2045578"/>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5" name="圖片 14"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909" y="2827535"/>
            <a:ext cx="690013" cy="826363"/>
          </a:xfrm>
          <a:prstGeom prst="rect">
            <a:avLst/>
          </a:prstGeom>
        </p:spPr>
      </p:pic>
      <p:pic>
        <p:nvPicPr>
          <p:cNvPr id="16" name="圖片 1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046" y="2827534"/>
            <a:ext cx="690013" cy="826363"/>
          </a:xfrm>
          <a:prstGeom prst="rect">
            <a:avLst/>
          </a:prstGeom>
        </p:spPr>
      </p:pic>
      <p:pic>
        <p:nvPicPr>
          <p:cNvPr id="17" name="圖片 1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4183" y="2827534"/>
            <a:ext cx="690013" cy="826363"/>
          </a:xfrm>
          <a:prstGeom prst="rect">
            <a:avLst/>
          </a:prstGeom>
        </p:spPr>
      </p:pic>
      <p:sp>
        <p:nvSpPr>
          <p:cNvPr id="18" name="文字方塊 17"/>
          <p:cNvSpPr txBox="1"/>
          <p:nvPr/>
        </p:nvSpPr>
        <p:spPr>
          <a:xfrm>
            <a:off x="2577914" y="3653897"/>
            <a:ext cx="1712841" cy="369332"/>
          </a:xfrm>
          <a:prstGeom prst="rect">
            <a:avLst/>
          </a:prstGeom>
          <a:noFill/>
        </p:spPr>
        <p:txBody>
          <a:bodyPr wrap="none" rtlCol="0">
            <a:spAutoFit/>
          </a:bodyPr>
          <a:lstStyle/>
          <a:p>
            <a:r>
              <a:rPr lang="en-US" altLang="zh-TW" dirty="0" smtClean="0"/>
              <a:t>Service @ Cloud</a:t>
            </a:r>
            <a:endParaRPr lang="zh-TW" altLang="en-US" dirty="0"/>
          </a:p>
        </p:txBody>
      </p:sp>
      <p:sp>
        <p:nvSpPr>
          <p:cNvPr id="19" name="圓角矩形 18"/>
          <p:cNvSpPr/>
          <p:nvPr/>
        </p:nvSpPr>
        <p:spPr>
          <a:xfrm>
            <a:off x="1818806"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當作授權序號</a:t>
            </a:r>
            <a:endParaRPr lang="en-US" altLang="zh-TW" dirty="0" smtClean="0"/>
          </a:p>
          <a:p>
            <a:pPr algn="ctr"/>
            <a:r>
              <a:rPr lang="zh-TW" altLang="en-US" dirty="0" smtClean="0"/>
              <a:t>驗證過是原廠給的再啟用系統</a:t>
            </a:r>
            <a:endParaRPr lang="zh-TW" altLang="en-US" dirty="0"/>
          </a:p>
        </p:txBody>
      </p:sp>
      <p:sp>
        <p:nvSpPr>
          <p:cNvPr id="9" name="圓角矩形 8"/>
          <p:cNvSpPr/>
          <p:nvPr/>
        </p:nvSpPr>
        <p:spPr>
          <a:xfrm>
            <a:off x="7352099"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產生授權碼</a:t>
            </a:r>
            <a:endParaRPr lang="zh-TW" altLang="en-US" dirty="0"/>
          </a:p>
        </p:txBody>
      </p:sp>
      <p:cxnSp>
        <p:nvCxnSpPr>
          <p:cNvPr id="4" name="直線單箭頭接點 3"/>
          <p:cNvCxnSpPr>
            <a:stCxn id="9" idx="1"/>
            <a:endCxn id="19" idx="3"/>
          </p:cNvCxnSpPr>
          <p:nvPr/>
        </p:nvCxnSpPr>
        <p:spPr>
          <a:xfrm flipH="1">
            <a:off x="5379295" y="5388840"/>
            <a:ext cx="1972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7352099" y="245814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簽約 </a:t>
            </a:r>
            <a:r>
              <a:rPr lang="en-US" altLang="zh-TW" dirty="0" smtClean="0"/>
              <a:t>/</a:t>
            </a:r>
            <a:r>
              <a:rPr lang="zh-TW" altLang="en-US" dirty="0" smtClean="0"/>
              <a:t> 付款</a:t>
            </a:r>
            <a:endParaRPr lang="zh-TW" altLang="en-US" dirty="0"/>
          </a:p>
        </p:txBody>
      </p:sp>
      <p:cxnSp>
        <p:nvCxnSpPr>
          <p:cNvPr id="7" name="直線單箭頭接點 6"/>
          <p:cNvCxnSpPr>
            <a:endCxn id="13" idx="1"/>
          </p:cNvCxnSpPr>
          <p:nvPr/>
        </p:nvCxnSpPr>
        <p:spPr>
          <a:xfrm>
            <a:off x="5600304" y="3056020"/>
            <a:ext cx="1751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3" idx="2"/>
            <a:endCxn id="9" idx="0"/>
          </p:cNvCxnSpPr>
          <p:nvPr/>
        </p:nvCxnSpPr>
        <p:spPr>
          <a:xfrm>
            <a:off x="9132344" y="3653897"/>
            <a:ext cx="0" cy="113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49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如果你靠線上服務賺錢</a:t>
            </a:r>
            <a:r>
              <a:rPr lang="en-US" altLang="zh-TW" dirty="0" smtClean="0"/>
              <a:t>…</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en-US" dirty="0" smtClean="0"/>
              <a:t>我想委託通路商 </a:t>
            </a:r>
            <a:r>
              <a:rPr lang="en-US" altLang="zh-TW" dirty="0" smtClean="0"/>
              <a:t>/</a:t>
            </a:r>
            <a:r>
              <a:rPr lang="zh-TW" altLang="en-US" dirty="0" smtClean="0"/>
              <a:t> 代理商代管及架設服務</a:t>
            </a:r>
            <a:endParaRPr lang="en-US" altLang="zh-TW" dirty="0" smtClean="0"/>
          </a:p>
          <a:p>
            <a:pPr marL="457200" indent="-457200">
              <a:buFont typeface="+mj-lt"/>
              <a:buAutoNum type="arabicPeriod"/>
            </a:pPr>
            <a:r>
              <a:rPr lang="zh-TW" altLang="en-US" dirty="0" smtClean="0"/>
              <a:t>我想委託通路商 </a:t>
            </a:r>
            <a:r>
              <a:rPr lang="en-US" altLang="zh-TW" dirty="0" smtClean="0"/>
              <a:t>/</a:t>
            </a:r>
            <a:r>
              <a:rPr lang="zh-TW" altLang="en-US" dirty="0" smtClean="0"/>
              <a:t> 代理商替我服務客戶</a:t>
            </a:r>
            <a:r>
              <a:rPr lang="zh-TW" altLang="en-US" dirty="0"/>
              <a:t> </a:t>
            </a:r>
            <a:r>
              <a:rPr lang="en-US" altLang="zh-TW" dirty="0" smtClean="0"/>
              <a:t>(</a:t>
            </a:r>
            <a:r>
              <a:rPr lang="zh-TW" altLang="en-US" dirty="0" smtClean="0"/>
              <a:t>包含安裝系統</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代理商背地服務了</a:t>
            </a:r>
            <a:r>
              <a:rPr lang="en-US" altLang="zh-TW" dirty="0" smtClean="0"/>
              <a:t>100</a:t>
            </a:r>
            <a:r>
              <a:rPr lang="zh-TW" altLang="en-US" dirty="0" smtClean="0"/>
              <a:t>個客戶，可是只給我</a:t>
            </a:r>
            <a:r>
              <a:rPr lang="en-US" altLang="zh-TW" dirty="0" smtClean="0"/>
              <a:t>10</a:t>
            </a:r>
            <a:r>
              <a:rPr lang="zh-TW" altLang="en-US" dirty="0" smtClean="0"/>
              <a:t>套授權費</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代理商只給我第一年的授權費，但是私下服務了客戶 </a:t>
            </a:r>
            <a:r>
              <a:rPr lang="en-US" altLang="zh-TW" dirty="0" smtClean="0"/>
              <a:t>5</a:t>
            </a:r>
            <a:r>
              <a:rPr lang="zh-TW" altLang="en-US" dirty="0" smtClean="0"/>
              <a:t> 年還在繼續用</a:t>
            </a:r>
            <a:r>
              <a:rPr lang="en-US" altLang="zh-TW" dirty="0" smtClean="0"/>
              <a:t>…</a:t>
            </a:r>
            <a:endParaRPr lang="zh-TW" altLang="en-US" dirty="0"/>
          </a:p>
        </p:txBody>
      </p:sp>
    </p:spTree>
    <p:extLst>
      <p:ext uri="{BB962C8B-B14F-4D97-AF65-F5344CB8AC3E}">
        <p14:creationId xmlns:p14="http://schemas.microsoft.com/office/powerpoint/2010/main" val="7086765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雲朵形 17"/>
          <p:cNvSpPr/>
          <p:nvPr/>
        </p:nvSpPr>
        <p:spPr>
          <a:xfrm>
            <a:off x="6822182"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雲朵形 16"/>
          <p:cNvSpPr/>
          <p:nvPr/>
        </p:nvSpPr>
        <p:spPr>
          <a:xfrm>
            <a:off x="466006"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 name="雲朵形 4"/>
          <p:cNvSpPr/>
          <p:nvPr/>
        </p:nvSpPr>
        <p:spPr>
          <a:xfrm>
            <a:off x="3731400" y="533301"/>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510" y="1315258"/>
            <a:ext cx="690013" cy="826363"/>
          </a:xfrm>
          <a:prstGeom prst="rect">
            <a:avLst/>
          </a:prstGeom>
        </p:spPr>
      </p:pic>
      <p:pic>
        <p:nvPicPr>
          <p:cNvPr id="6" name="圖片 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647" y="1315257"/>
            <a:ext cx="690013" cy="826363"/>
          </a:xfrm>
          <a:prstGeom prst="rect">
            <a:avLst/>
          </a:prstGeom>
        </p:spPr>
      </p:pic>
      <p:pic>
        <p:nvPicPr>
          <p:cNvPr id="7" name="圖片 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784" y="1315257"/>
            <a:ext cx="690013" cy="826363"/>
          </a:xfrm>
          <a:prstGeom prst="rect">
            <a:avLst/>
          </a:prstGeom>
        </p:spPr>
      </p:pic>
      <p:sp>
        <p:nvSpPr>
          <p:cNvPr id="8" name="文字方塊 7"/>
          <p:cNvSpPr txBox="1"/>
          <p:nvPr/>
        </p:nvSpPr>
        <p:spPr>
          <a:xfrm>
            <a:off x="4711515" y="2141620"/>
            <a:ext cx="2014206" cy="369332"/>
          </a:xfrm>
          <a:prstGeom prst="rect">
            <a:avLst/>
          </a:prstGeom>
          <a:noFill/>
        </p:spPr>
        <p:txBody>
          <a:bodyPr wrap="none" rtlCol="0">
            <a:spAutoFit/>
          </a:bodyPr>
          <a:lstStyle/>
          <a:p>
            <a:r>
              <a:rPr lang="en-US" altLang="zh-TW" dirty="0" smtClean="0"/>
              <a:t>Service #A @ Cloud</a:t>
            </a:r>
            <a:endParaRPr lang="zh-TW" altLang="en-US" dirty="0"/>
          </a:p>
        </p:txBody>
      </p:sp>
      <p:pic>
        <p:nvPicPr>
          <p:cNvPr id="9" name="圖片 8"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017" y="4972857"/>
            <a:ext cx="690013" cy="826363"/>
          </a:xfrm>
          <a:prstGeom prst="rect">
            <a:avLst/>
          </a:prstGeom>
        </p:spPr>
      </p:pic>
      <p:sp>
        <p:nvSpPr>
          <p:cNvPr id="10" name="文字方塊 9"/>
          <p:cNvSpPr txBox="1"/>
          <p:nvPr/>
        </p:nvSpPr>
        <p:spPr>
          <a:xfrm>
            <a:off x="1759768" y="5799220"/>
            <a:ext cx="2217723" cy="369332"/>
          </a:xfrm>
          <a:prstGeom prst="rect">
            <a:avLst/>
          </a:prstGeom>
          <a:noFill/>
        </p:spPr>
        <p:txBody>
          <a:bodyPr wrap="none" rtlCol="0">
            <a:spAutoFit/>
          </a:bodyPr>
          <a:lstStyle/>
          <a:p>
            <a:r>
              <a:rPr lang="en-US" altLang="zh-TW" dirty="0" smtClean="0"/>
              <a:t>Service #B @ Intranet</a:t>
            </a:r>
            <a:endParaRPr lang="zh-TW" altLang="en-US" dirty="0"/>
          </a:p>
        </p:txBody>
      </p:sp>
      <p:pic>
        <p:nvPicPr>
          <p:cNvPr id="11" name="圖片 10"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260" y="4972857"/>
            <a:ext cx="690013" cy="826363"/>
          </a:xfrm>
          <a:prstGeom prst="rect">
            <a:avLst/>
          </a:prstGeom>
        </p:spPr>
      </p:pic>
      <p:pic>
        <p:nvPicPr>
          <p:cNvPr id="12" name="圖片 11"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396" y="4972857"/>
            <a:ext cx="690013" cy="826363"/>
          </a:xfrm>
          <a:prstGeom prst="rect">
            <a:avLst/>
          </a:prstGeom>
        </p:spPr>
      </p:pic>
      <p:sp>
        <p:nvSpPr>
          <p:cNvPr id="13" name="文字方塊 12"/>
          <p:cNvSpPr txBox="1"/>
          <p:nvPr/>
        </p:nvSpPr>
        <p:spPr>
          <a:xfrm>
            <a:off x="8000147" y="5799220"/>
            <a:ext cx="2216119" cy="369332"/>
          </a:xfrm>
          <a:prstGeom prst="rect">
            <a:avLst/>
          </a:prstGeom>
          <a:noFill/>
        </p:spPr>
        <p:txBody>
          <a:bodyPr wrap="none" rtlCol="0">
            <a:spAutoFit/>
          </a:bodyPr>
          <a:lstStyle/>
          <a:p>
            <a:r>
              <a:rPr lang="en-US" altLang="zh-TW" dirty="0" smtClean="0"/>
              <a:t>Service #C @ Intranet</a:t>
            </a:r>
            <a:endParaRPr lang="zh-TW" altLang="en-US" dirty="0"/>
          </a:p>
        </p:txBody>
      </p:sp>
      <p:pic>
        <p:nvPicPr>
          <p:cNvPr id="14" name="圖片 1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639" y="4972857"/>
            <a:ext cx="690013" cy="826363"/>
          </a:xfrm>
          <a:prstGeom prst="rect">
            <a:avLst/>
          </a:prstGeom>
        </p:spPr>
      </p:pic>
      <p:pic>
        <p:nvPicPr>
          <p:cNvPr id="15" name="圖片 14"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124" y="1240431"/>
            <a:ext cx="927285" cy="927285"/>
          </a:xfrm>
          <a:prstGeom prst="rect">
            <a:avLst/>
          </a:prstGeom>
        </p:spPr>
      </p:pic>
      <p:sp>
        <p:nvSpPr>
          <p:cNvPr id="16" name="文字方塊 15"/>
          <p:cNvSpPr txBox="1"/>
          <p:nvPr/>
        </p:nvSpPr>
        <p:spPr>
          <a:xfrm>
            <a:off x="7572561" y="2141620"/>
            <a:ext cx="1941557" cy="646331"/>
          </a:xfrm>
          <a:prstGeom prst="rect">
            <a:avLst/>
          </a:prstGeom>
          <a:noFill/>
        </p:spPr>
        <p:txBody>
          <a:bodyPr wrap="none" rtlCol="0">
            <a:spAutoFit/>
          </a:bodyPr>
          <a:lstStyle/>
          <a:p>
            <a:pPr algn="ctr"/>
            <a:r>
              <a:rPr lang="en-US" altLang="zh-TW" dirty="0" smtClean="0"/>
              <a:t>Partner Services</a:t>
            </a:r>
            <a:br>
              <a:rPr lang="en-US" altLang="zh-TW" dirty="0" smtClean="0"/>
            </a:br>
            <a:r>
              <a:rPr lang="en-US" altLang="zh-TW" dirty="0" smtClean="0"/>
              <a:t>(</a:t>
            </a:r>
            <a:r>
              <a:rPr lang="zh-TW" altLang="en-US" dirty="0" smtClean="0"/>
              <a:t>負責安裝與維護</a:t>
            </a:r>
            <a:r>
              <a:rPr lang="en-US" altLang="zh-TW" smtClean="0"/>
              <a:t>)</a:t>
            </a:r>
            <a:endParaRPr lang="zh-TW" altLang="en-US" dirty="0"/>
          </a:p>
        </p:txBody>
      </p:sp>
      <p:cxnSp>
        <p:nvCxnSpPr>
          <p:cNvPr id="23" name="直線單箭頭接點 22"/>
          <p:cNvCxnSpPr/>
          <p:nvPr/>
        </p:nvCxnSpPr>
        <p:spPr>
          <a:xfrm flipV="1">
            <a:off x="3633273" y="2799347"/>
            <a:ext cx="1664250" cy="22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6213716" y="2854740"/>
            <a:ext cx="1975779" cy="24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692206" y="372494"/>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SERVER1</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http://server1</a:t>
            </a:r>
            <a:endParaRPr lang="zh-TW" altLang="en-US" b="1" dirty="0">
              <a:solidFill>
                <a:srgbClr val="FF0000"/>
              </a:solidFill>
            </a:endParaRPr>
          </a:p>
        </p:txBody>
      </p:sp>
      <p:sp>
        <p:nvSpPr>
          <p:cNvPr id="24" name="圓角矩形 23"/>
          <p:cNvSpPr/>
          <p:nvPr/>
        </p:nvSpPr>
        <p:spPr>
          <a:xfrm>
            <a:off x="3591758" y="566138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SERVER2</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http://server2</a:t>
            </a:r>
            <a:endParaRPr lang="zh-TW" altLang="en-US" b="1" dirty="0">
              <a:solidFill>
                <a:srgbClr val="FF0000"/>
              </a:solidFill>
            </a:endParaRPr>
          </a:p>
        </p:txBody>
      </p:sp>
      <p:sp>
        <p:nvSpPr>
          <p:cNvPr id="28" name="圓角矩形 27"/>
          <p:cNvSpPr/>
          <p:nvPr/>
        </p:nvSpPr>
        <p:spPr>
          <a:xfrm>
            <a:off x="9533001" y="569569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SERVER3</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http://server3</a:t>
            </a:r>
            <a:endParaRPr lang="zh-TW" altLang="en-US" b="1" dirty="0">
              <a:solidFill>
                <a:srgbClr val="FF0000"/>
              </a:solidFill>
            </a:endParaRPr>
          </a:p>
        </p:txBody>
      </p:sp>
      <p:sp>
        <p:nvSpPr>
          <p:cNvPr id="3" name="圓角矩形 2"/>
          <p:cNvSpPr/>
          <p:nvPr/>
        </p:nvSpPr>
        <p:spPr>
          <a:xfrm>
            <a:off x="120395" y="3147031"/>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2</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A</a:t>
            </a:r>
            <a:r>
              <a:rPr lang="zh-TW" altLang="en-US" b="1" dirty="0" smtClean="0">
                <a:solidFill>
                  <a:srgbClr val="FF0000"/>
                </a:solidFill>
              </a:rPr>
              <a:t>、</a:t>
            </a:r>
            <a:r>
              <a:rPr lang="en-US" altLang="zh-TW" b="1" dirty="0" smtClean="0">
                <a:solidFill>
                  <a:srgbClr val="FF0000"/>
                </a:solidFill>
              </a:rPr>
              <a:t>B</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2018/12/31</a:t>
            </a:r>
            <a:endParaRPr lang="zh-TW" altLang="en-US" b="1" dirty="0">
              <a:solidFill>
                <a:srgbClr val="FF0000"/>
              </a:solidFill>
            </a:endParaRPr>
          </a:p>
        </p:txBody>
      </p:sp>
      <p:sp>
        <p:nvSpPr>
          <p:cNvPr id="29" name="圓角矩形 28"/>
          <p:cNvSpPr/>
          <p:nvPr/>
        </p:nvSpPr>
        <p:spPr>
          <a:xfrm>
            <a:off x="7081651" y="3029444"/>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3</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B</a:t>
            </a:r>
            <a:r>
              <a:rPr lang="zh-TW" altLang="en-US" b="1" dirty="0" smtClean="0">
                <a:solidFill>
                  <a:srgbClr val="FF0000"/>
                </a:solidFill>
              </a:rPr>
              <a:t>、</a:t>
            </a:r>
            <a:r>
              <a:rPr lang="en-US" altLang="zh-TW" b="1" dirty="0" smtClean="0">
                <a:solidFill>
                  <a:srgbClr val="FF0000"/>
                </a:solidFill>
              </a:rPr>
              <a:t>C</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2020/12/31</a:t>
            </a:r>
            <a:endParaRPr lang="zh-TW" altLang="en-US" b="1" dirty="0">
              <a:solidFill>
                <a:srgbClr val="FF0000"/>
              </a:solidFill>
            </a:endParaRPr>
          </a:p>
        </p:txBody>
      </p:sp>
      <p:pic>
        <p:nvPicPr>
          <p:cNvPr id="26" name="圖片 25"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423" y="18647"/>
            <a:ext cx="927285" cy="927285"/>
          </a:xfrm>
          <a:prstGeom prst="rect">
            <a:avLst/>
          </a:prstGeom>
        </p:spPr>
      </p:pic>
      <p:sp>
        <p:nvSpPr>
          <p:cNvPr id="27" name="文字方塊 26"/>
          <p:cNvSpPr txBox="1"/>
          <p:nvPr/>
        </p:nvSpPr>
        <p:spPr>
          <a:xfrm>
            <a:off x="10108295" y="919836"/>
            <a:ext cx="2080313" cy="646331"/>
          </a:xfrm>
          <a:prstGeom prst="rect">
            <a:avLst/>
          </a:prstGeom>
          <a:noFill/>
        </p:spPr>
        <p:txBody>
          <a:bodyPr wrap="none" rtlCol="0">
            <a:spAutoFit/>
          </a:bodyPr>
          <a:lstStyle/>
          <a:p>
            <a:pPr algn="ctr"/>
            <a:r>
              <a:rPr lang="zh-TW" altLang="en-US" dirty="0" smtClean="0"/>
              <a:t>原廠</a:t>
            </a:r>
            <a:endParaRPr lang="en-US" altLang="zh-TW" dirty="0" smtClean="0"/>
          </a:p>
          <a:p>
            <a:pPr algn="ctr"/>
            <a:r>
              <a:rPr lang="en-US" altLang="zh-TW" dirty="0" smtClean="0"/>
              <a:t>(</a:t>
            </a:r>
            <a:r>
              <a:rPr lang="zh-TW" altLang="en-US" dirty="0" smtClean="0"/>
              <a:t>只負責產生 </a:t>
            </a:r>
            <a:r>
              <a:rPr lang="en-US" altLang="zh-TW" dirty="0" smtClean="0"/>
              <a:t>Token)</a:t>
            </a:r>
          </a:p>
        </p:txBody>
      </p:sp>
      <p:cxnSp>
        <p:nvCxnSpPr>
          <p:cNvPr id="20" name="直線單箭頭接點 19"/>
          <p:cNvCxnSpPr>
            <a:endCxn id="15" idx="3"/>
          </p:cNvCxnSpPr>
          <p:nvPr/>
        </p:nvCxnSpPr>
        <p:spPr>
          <a:xfrm flipH="1">
            <a:off x="8992409" y="1509633"/>
            <a:ext cx="1115886" cy="19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4531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21400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for Windows</a:t>
            </a:r>
            <a:endParaRPr lang="zh-TW" altLang="en-US" dirty="0"/>
          </a:p>
        </p:txBody>
      </p:sp>
      <p:sp>
        <p:nvSpPr>
          <p:cNvPr id="3" name="圓角矩形 2"/>
          <p:cNvSpPr/>
          <p:nvPr/>
        </p:nvSpPr>
        <p:spPr>
          <a:xfrm>
            <a:off x="2030867" y="5191005"/>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523491" y="5338921"/>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496597" y="4800603"/>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grpSp>
        <p:nvGrpSpPr>
          <p:cNvPr id="11" name="群組 10"/>
          <p:cNvGrpSpPr/>
          <p:nvPr/>
        </p:nvGrpSpPr>
        <p:grpSpPr>
          <a:xfrm>
            <a:off x="4420497" y="2447365"/>
            <a:ext cx="7005918" cy="2675240"/>
            <a:chOff x="2528047" y="1737360"/>
            <a:chExt cx="7005918" cy="4340711"/>
          </a:xfrm>
        </p:grpSpPr>
        <p:sp>
          <p:nvSpPr>
            <p:cNvPr id="8" name="圓角矩形 7"/>
            <p:cNvSpPr/>
            <p:nvPr/>
          </p:nvSpPr>
          <p:spPr>
            <a:xfrm>
              <a:off x="2528047" y="1737360"/>
              <a:ext cx="7005918" cy="4340711"/>
            </a:xfrm>
            <a:prstGeom prst="roundRect">
              <a:avLst>
                <a:gd name="adj" fmla="val 5824"/>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 name="矩形 3"/>
            <p:cNvSpPr/>
            <p:nvPr/>
          </p:nvSpPr>
          <p:spPr>
            <a:xfrm>
              <a:off x="271092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271092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2710927"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2710927"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 (</a:t>
              </a:r>
              <a:r>
                <a:rPr lang="en-US" altLang="zh-TW" b="1" dirty="0" err="1" smtClean="0">
                  <a:solidFill>
                    <a:srgbClr val="FF0000"/>
                  </a:solidFill>
                </a:rPr>
                <a:t>Apline</a:t>
              </a:r>
              <a:r>
                <a:rPr lang="en-US" altLang="zh-TW" b="1" dirty="0" smtClean="0">
                  <a:solidFill>
                    <a:srgbClr val="FF0000"/>
                  </a:solidFill>
                </a:rPr>
                <a:t> Linux + </a:t>
              </a:r>
              <a:r>
                <a:rPr lang="en-US" altLang="zh-TW" b="1" dirty="0" err="1" smtClean="0">
                  <a:solidFill>
                    <a:srgbClr val="FF0000"/>
                  </a:solidFill>
                </a:rPr>
                <a:t>Busybox</a:t>
              </a:r>
              <a:r>
                <a:rPr lang="en-US" altLang="zh-TW" b="1" dirty="0" smtClean="0">
                  <a:solidFill>
                    <a:srgbClr val="FF0000"/>
                  </a:solidFill>
                </a:rPr>
                <a:t>)</a:t>
              </a:r>
              <a:endParaRPr lang="zh-TW" altLang="en-US" b="1" dirty="0">
                <a:solidFill>
                  <a:srgbClr val="FF0000"/>
                </a:solidFill>
              </a:endParaRPr>
            </a:p>
          </p:txBody>
        </p:sp>
        <p:sp>
          <p:nvSpPr>
            <p:cNvPr id="12" name="文字方塊 11"/>
            <p:cNvSpPr txBox="1"/>
            <p:nvPr/>
          </p:nvSpPr>
          <p:spPr>
            <a:xfrm>
              <a:off x="6373906"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4542416"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4542417"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7581264"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7581265"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9" name="文字方塊 8"/>
            <p:cNvSpPr txBox="1"/>
            <p:nvPr/>
          </p:nvSpPr>
          <p:spPr>
            <a:xfrm>
              <a:off x="2626296" y="5597570"/>
              <a:ext cx="2555508" cy="369331"/>
            </a:xfrm>
            <a:prstGeom prst="rect">
              <a:avLst/>
            </a:prstGeom>
            <a:noFill/>
          </p:spPr>
          <p:txBody>
            <a:bodyPr wrap="none" rtlCol="0">
              <a:spAutoFit/>
            </a:bodyPr>
            <a:lstStyle/>
            <a:p>
              <a:r>
                <a:rPr lang="en-US" altLang="zh-TW" dirty="0" smtClean="0"/>
                <a:t>Hyper-V Virtual Machine</a:t>
              </a:r>
              <a:endParaRPr lang="zh-TW" altLang="en-US" dirty="0"/>
            </a:p>
          </p:txBody>
        </p:sp>
      </p:grpSp>
      <p:sp>
        <p:nvSpPr>
          <p:cNvPr id="10" name="矩形 9"/>
          <p:cNvSpPr/>
          <p:nvPr/>
        </p:nvSpPr>
        <p:spPr>
          <a:xfrm>
            <a:off x="4420497" y="5143039"/>
            <a:ext cx="7005918" cy="7467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Docker for Windows + Docker Tools</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2547938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如何重構傳統的大型應用程式</a:t>
            </a:r>
            <a:endParaRPr lang="en-US" altLang="zh-TW" sz="2800" dirty="0" smtClean="0"/>
          </a:p>
          <a:p>
            <a:r>
              <a:rPr lang="en-US" altLang="zh-TW" sz="2800" smtClean="0"/>
              <a:t>API </a:t>
            </a:r>
            <a:r>
              <a:rPr lang="en-US" altLang="zh-TW" sz="2800" dirty="0" smtClean="0"/>
              <a:t>/ SDK </a:t>
            </a:r>
            <a:r>
              <a:rPr lang="zh-TW" altLang="en-US" sz="2800" dirty="0" smtClean="0"/>
              <a:t>服務的升級與佈署</a:t>
            </a:r>
            <a:endParaRPr lang="en-US" altLang="zh-TW" sz="2800" dirty="0" smtClean="0"/>
          </a:p>
          <a:p>
            <a:r>
              <a:rPr lang="en-US" altLang="zh-TW" sz="2800" dirty="0" smtClean="0"/>
              <a:t>- </a:t>
            </a:r>
            <a:r>
              <a:rPr lang="zh-TW" altLang="en-US" sz="2800" dirty="0" smtClean="0"/>
              <a:t>雲端化的佈署流程</a:t>
            </a:r>
            <a:endParaRPr lang="en-US" altLang="zh-TW" sz="2800" dirty="0" smtClean="0"/>
          </a:p>
          <a:p>
            <a:r>
              <a:rPr lang="en-US" altLang="zh-TW" sz="2800" dirty="0" smtClean="0"/>
              <a:t>- API </a:t>
            </a:r>
            <a:r>
              <a:rPr lang="zh-TW" altLang="en-US" sz="2800" dirty="0" smtClean="0"/>
              <a:t>版本升級的實作</a:t>
            </a:r>
            <a:endParaRPr lang="en-US" altLang="zh-TW" sz="2800" dirty="0" smtClean="0"/>
          </a:p>
          <a:p>
            <a:r>
              <a:rPr lang="en-US" altLang="zh-TW" sz="2800" dirty="0" smtClean="0"/>
              <a:t>- </a:t>
            </a:r>
            <a:r>
              <a:rPr lang="zh-TW" altLang="en-US" sz="2800" dirty="0" smtClean="0"/>
              <a:t>從開發 </a:t>
            </a:r>
            <a:r>
              <a:rPr lang="en-US" altLang="zh-TW" sz="2800" dirty="0" smtClean="0"/>
              <a:t>&gt;</a:t>
            </a:r>
            <a:r>
              <a:rPr lang="zh-TW" altLang="en-US" sz="2800" dirty="0" smtClean="0"/>
              <a:t> 佈署 </a:t>
            </a:r>
            <a:r>
              <a:rPr lang="en-US" altLang="zh-TW" sz="2800" dirty="0" smtClean="0"/>
              <a:t>&gt;</a:t>
            </a:r>
            <a:r>
              <a:rPr lang="zh-TW" altLang="en-US" sz="2800" dirty="0" smtClean="0"/>
              <a:t> 上線的流程實作</a:t>
            </a:r>
            <a:endParaRPr lang="en-US" altLang="zh-TW" sz="2800" dirty="0" smtClean="0"/>
          </a:p>
        </p:txBody>
      </p:sp>
    </p:spTree>
    <p:extLst>
      <p:ext uri="{BB962C8B-B14F-4D97-AF65-F5344CB8AC3E}">
        <p14:creationId xmlns:p14="http://schemas.microsoft.com/office/powerpoint/2010/main" val="12008378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107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894748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補充資料</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7041061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API </a:t>
            </a:r>
            <a:r>
              <a:rPr lang="zh-TW" altLang="en-US" dirty="0" smtClean="0"/>
              <a:t>的向前相容機制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638036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Q:</a:t>
            </a:r>
            <a:r>
              <a:rPr lang="zh-TW" altLang="en-US" sz="2800" dirty="0" smtClean="0"/>
              <a:t> 為什麼 </a:t>
            </a:r>
            <a:r>
              <a:rPr lang="en-US" altLang="zh-TW" sz="2800" dirty="0" smtClean="0"/>
              <a:t>USB</a:t>
            </a:r>
            <a:r>
              <a:rPr lang="zh-TW" altLang="en-US" sz="2800" dirty="0" smtClean="0"/>
              <a:t> 埠的規格先被設計出來，卻可以搭配之後才出現的設備</a:t>
            </a:r>
            <a:r>
              <a:rPr lang="en-US" altLang="zh-TW" sz="2800" dirty="0" smtClean="0"/>
              <a:t>?</a:t>
            </a:r>
            <a:r>
              <a:rPr lang="zh-TW" altLang="en-US" sz="2800" dirty="0" smtClean="0"/>
              <a:t> </a:t>
            </a:r>
            <a:r>
              <a:rPr lang="en-US" altLang="zh-TW" sz="2800" dirty="0" smtClean="0"/>
              <a:t/>
            </a:r>
            <a:br>
              <a:rPr lang="en-US" altLang="zh-TW" sz="2800" dirty="0" smtClean="0"/>
            </a:br>
            <a:r>
              <a:rPr lang="en-US" altLang="zh-TW" sz="2800" dirty="0" smtClean="0"/>
              <a:t>(</a:t>
            </a:r>
            <a:r>
              <a:rPr lang="zh-TW" altLang="en-US" sz="2800" dirty="0" smtClean="0"/>
              <a:t>如 </a:t>
            </a:r>
            <a:r>
              <a:rPr lang="en-US" altLang="zh-TW" sz="2800" dirty="0" smtClean="0"/>
              <a:t>Mouse,</a:t>
            </a:r>
            <a:r>
              <a:rPr lang="zh-TW" altLang="en-US" sz="2800" dirty="0" smtClean="0"/>
              <a:t> 手機</a:t>
            </a:r>
            <a:r>
              <a:rPr lang="en-US" altLang="zh-TW" sz="2800" dirty="0" smtClean="0"/>
              <a:t>, </a:t>
            </a:r>
            <a:r>
              <a:rPr lang="zh-TW" altLang="en-US" sz="2800" dirty="0" smtClean="0"/>
              <a:t>隨身碟</a:t>
            </a:r>
            <a:r>
              <a:rPr lang="en-US" altLang="zh-TW" sz="2800" dirty="0" smtClean="0"/>
              <a:t>…)</a:t>
            </a:r>
          </a:p>
          <a:p>
            <a:endParaRPr lang="en-US" altLang="zh-TW" sz="2800" dirty="0"/>
          </a:p>
          <a:p>
            <a:r>
              <a:rPr lang="en-US" altLang="zh-TW" sz="2800" dirty="0" smtClean="0"/>
              <a:t>Q: </a:t>
            </a:r>
            <a:r>
              <a:rPr lang="zh-TW" altLang="en-US" sz="2800" dirty="0" smtClean="0"/>
              <a:t>為什麼 </a:t>
            </a:r>
            <a:r>
              <a:rPr lang="en-US" altLang="zh-TW" sz="2800" dirty="0" smtClean="0"/>
              <a:t>USB</a:t>
            </a:r>
            <a:r>
              <a:rPr lang="zh-TW" altLang="en-US" sz="2800" dirty="0" smtClean="0"/>
              <a:t> </a:t>
            </a:r>
            <a:r>
              <a:rPr lang="en-US" altLang="zh-TW" sz="2800" dirty="0" smtClean="0"/>
              <a:t>2.0 </a:t>
            </a:r>
            <a:r>
              <a:rPr lang="zh-TW" altLang="en-US" sz="2800" dirty="0" smtClean="0"/>
              <a:t>時代的隨身碟，插到 </a:t>
            </a:r>
            <a:r>
              <a:rPr lang="en-US" altLang="zh-TW" sz="2800" dirty="0" smtClean="0"/>
              <a:t>USB</a:t>
            </a:r>
            <a:r>
              <a:rPr lang="zh-TW" altLang="en-US" sz="2800" dirty="0" smtClean="0"/>
              <a:t> </a:t>
            </a:r>
            <a:r>
              <a:rPr lang="en-US" altLang="zh-TW" sz="2800" dirty="0" smtClean="0"/>
              <a:t>3.0</a:t>
            </a:r>
            <a:r>
              <a:rPr lang="zh-TW" altLang="en-US" sz="2800" dirty="0" smtClean="0"/>
              <a:t> 也可以使用</a:t>
            </a:r>
            <a:r>
              <a:rPr lang="en-US" altLang="zh-TW" sz="2800" dirty="0" smtClean="0"/>
              <a:t>?</a:t>
            </a:r>
          </a:p>
          <a:p>
            <a:endParaRPr lang="en-US" altLang="zh-TW" sz="2800" dirty="0"/>
          </a:p>
          <a:p>
            <a:r>
              <a:rPr lang="en-US" altLang="zh-TW" sz="2800" dirty="0" smtClean="0"/>
              <a:t>Q:</a:t>
            </a:r>
            <a:r>
              <a:rPr lang="zh-TW" altLang="en-US" sz="2800" dirty="0" smtClean="0"/>
              <a:t> 為什麼 </a:t>
            </a:r>
            <a:r>
              <a:rPr lang="en-US" altLang="zh-TW" sz="2800" dirty="0" smtClean="0"/>
              <a:t>WORD 1.0 </a:t>
            </a:r>
            <a:r>
              <a:rPr lang="zh-TW" altLang="en-US" sz="2800" dirty="0" smtClean="0"/>
              <a:t>無法開啟 </a:t>
            </a:r>
            <a:r>
              <a:rPr lang="en-US" altLang="zh-TW" sz="2800" dirty="0" smtClean="0"/>
              <a:t>WORD</a:t>
            </a:r>
            <a:r>
              <a:rPr lang="zh-TW" altLang="en-US" sz="2800" dirty="0" smtClean="0"/>
              <a:t> </a:t>
            </a:r>
            <a:r>
              <a:rPr lang="en-US" altLang="zh-TW" sz="2800" dirty="0" smtClean="0"/>
              <a:t>2016</a:t>
            </a:r>
            <a:r>
              <a:rPr lang="zh-TW" altLang="en-US" sz="2800" dirty="0" smtClean="0"/>
              <a:t> 的檔案</a:t>
            </a:r>
            <a:r>
              <a:rPr lang="en-US" altLang="zh-TW" sz="2800" dirty="0" smtClean="0"/>
              <a:t>?</a:t>
            </a:r>
            <a:endParaRPr lang="zh-TW" altLang="en-US" sz="2800" dirty="0"/>
          </a:p>
        </p:txBody>
      </p:sp>
    </p:spTree>
    <p:extLst>
      <p:ext uri="{BB962C8B-B14F-4D97-AF65-F5344CB8AC3E}">
        <p14:creationId xmlns:p14="http://schemas.microsoft.com/office/powerpoint/2010/main" val="16383998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USB spec」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631537"/>
            <a:ext cx="3462528" cy="5517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hone jack spec」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65" y="631536"/>
            <a:ext cx="7621467" cy="53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24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a:t>
            </a:r>
            <a:r>
              <a:rPr lang="zh-TW" altLang="en-US" dirty="0" smtClean="0"/>
              <a:t> 因為硬體都有介面規範 </a:t>
            </a:r>
            <a:r>
              <a:rPr lang="en-US" altLang="zh-TW" dirty="0" smtClean="0"/>
              <a:t>(interface)</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sz="2800" dirty="0" smtClean="0"/>
          </a:p>
          <a:p>
            <a:r>
              <a:rPr lang="zh-TW" altLang="en-US" sz="2800" dirty="0" smtClean="0"/>
              <a:t>只要 </a:t>
            </a:r>
            <a:r>
              <a:rPr lang="en-US" altLang="zh-TW" sz="2800" dirty="0" smtClean="0"/>
              <a:t>Host / Device </a:t>
            </a:r>
            <a:r>
              <a:rPr lang="zh-TW" altLang="en-US" sz="2800" dirty="0" smtClean="0"/>
              <a:t>都</a:t>
            </a:r>
            <a:r>
              <a:rPr lang="zh-TW" altLang="en-US" sz="2800" b="1" dirty="0" smtClean="0">
                <a:solidFill>
                  <a:srgbClr val="FF0000"/>
                </a:solidFill>
              </a:rPr>
              <a:t>符合 </a:t>
            </a:r>
            <a:r>
              <a:rPr lang="en-US" altLang="zh-TW" sz="2800" b="1" dirty="0" smtClean="0">
                <a:solidFill>
                  <a:srgbClr val="FF0000"/>
                </a:solidFill>
              </a:rPr>
              <a:t>Interface</a:t>
            </a:r>
            <a:r>
              <a:rPr lang="zh-TW" altLang="en-US" sz="2800" b="1" dirty="0" smtClean="0">
                <a:solidFill>
                  <a:srgbClr val="FF0000"/>
                </a:solidFill>
              </a:rPr>
              <a:t> 設計規範</a:t>
            </a:r>
            <a:r>
              <a:rPr lang="zh-TW" altLang="en-US" sz="2800" dirty="0" smtClean="0"/>
              <a:t>，彼此就能搭配使用。</a:t>
            </a:r>
            <a:endParaRPr lang="en-US" altLang="zh-TW" sz="2800" dirty="0" smtClean="0"/>
          </a:p>
          <a:p>
            <a:endParaRPr lang="en-US" altLang="zh-TW" sz="2800" dirty="0"/>
          </a:p>
          <a:p>
            <a:r>
              <a:rPr lang="en-US" altLang="zh-TW" sz="2800" dirty="0" smtClean="0"/>
              <a:t>Interface </a:t>
            </a:r>
            <a:r>
              <a:rPr lang="zh-TW" altLang="en-US" sz="2800" dirty="0" smtClean="0"/>
              <a:t>只要更改 </a:t>
            </a:r>
            <a:r>
              <a:rPr lang="en-US" altLang="zh-TW" sz="2800" dirty="0" smtClean="0"/>
              <a:t>(ex: USB </a:t>
            </a:r>
            <a:r>
              <a:rPr lang="en-US" altLang="zh-TW" sz="2800" dirty="0" err="1" smtClean="0"/>
              <a:t>v.s</a:t>
            </a:r>
            <a:r>
              <a:rPr lang="en-US" altLang="zh-TW" sz="2800" dirty="0" smtClean="0"/>
              <a:t>. USB TYPE-C), </a:t>
            </a:r>
            <a:r>
              <a:rPr lang="zh-TW" altLang="en-US" sz="2800" dirty="0" smtClean="0"/>
              <a:t>設備就無法直接使用，需要透過</a:t>
            </a:r>
            <a:r>
              <a:rPr lang="zh-TW" altLang="en-US" sz="2800" b="1" dirty="0" smtClean="0">
                <a:solidFill>
                  <a:srgbClr val="FF0000"/>
                </a:solidFill>
              </a:rPr>
              <a:t>轉接頭</a:t>
            </a:r>
            <a:r>
              <a:rPr lang="zh-TW" altLang="en-US" sz="2800" dirty="0" smtClean="0"/>
              <a:t>。</a:t>
            </a:r>
            <a:endParaRPr lang="en-US" altLang="zh-TW" sz="2800" dirty="0" smtClean="0"/>
          </a:p>
          <a:p>
            <a:endParaRPr lang="en-US" altLang="zh-TW" sz="2800" dirty="0"/>
          </a:p>
          <a:p>
            <a:r>
              <a:rPr lang="en-US" altLang="zh-TW" sz="2800" dirty="0" smtClean="0"/>
              <a:t>USB1.0</a:t>
            </a:r>
            <a:r>
              <a:rPr lang="zh-TW" altLang="en-US" sz="2800" dirty="0" smtClean="0"/>
              <a:t> 最早的規格在 </a:t>
            </a:r>
            <a:r>
              <a:rPr lang="en-US" altLang="zh-TW" sz="2800" b="1" dirty="0" smtClean="0">
                <a:solidFill>
                  <a:srgbClr val="FF0000"/>
                </a:solidFill>
              </a:rPr>
              <a:t>1996</a:t>
            </a:r>
            <a:r>
              <a:rPr lang="zh-TW" altLang="en-US" sz="2800" dirty="0" smtClean="0"/>
              <a:t> 定案</a:t>
            </a:r>
            <a:r>
              <a:rPr lang="en-US" altLang="zh-TW" sz="2800" dirty="0" smtClean="0"/>
              <a:t>, </a:t>
            </a:r>
            <a:r>
              <a:rPr lang="zh-TW" altLang="en-US" sz="2800" dirty="0" smtClean="0"/>
              <a:t>當時的設備到現在都還能使用。</a:t>
            </a:r>
            <a:endParaRPr lang="zh-TW" altLang="en-US" sz="2800" dirty="0"/>
          </a:p>
        </p:txBody>
      </p:sp>
    </p:spTree>
    <p:extLst>
      <p:ext uri="{BB962C8B-B14F-4D97-AF65-F5344CB8AC3E}">
        <p14:creationId xmlns:p14="http://schemas.microsoft.com/office/powerpoint/2010/main" val="334168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服務的介面 </a:t>
            </a:r>
            <a:r>
              <a:rPr lang="en-US" altLang="zh-TW" dirty="0" smtClean="0"/>
              <a:t>(API)</a:t>
            </a:r>
            <a:r>
              <a:rPr lang="zh-TW" altLang="en-US" dirty="0" smtClean="0"/>
              <a:t> 如何像 </a:t>
            </a:r>
            <a:r>
              <a:rPr lang="en-US" altLang="zh-TW" dirty="0" smtClean="0"/>
              <a:t>USB</a:t>
            </a:r>
            <a:r>
              <a:rPr lang="zh-TW" altLang="en-US" dirty="0" smtClean="0"/>
              <a:t> 般長壽</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78913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740422314"/>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10238</TotalTime>
  <Words>2713</Words>
  <Application>Microsoft Office PowerPoint</Application>
  <PresentationFormat>寬螢幕</PresentationFormat>
  <Paragraphs>528</Paragraphs>
  <Slides>102</Slides>
  <Notes>7</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102</vt:i4>
      </vt:variant>
    </vt:vector>
  </HeadingPairs>
  <TitlesOfParts>
    <vt:vector size="115"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天體</vt:lpstr>
      <vt:lpstr>微服務架構與實戰 Episode #2</vt:lpstr>
      <vt:lpstr>AGENDA (ALL)</vt:lpstr>
      <vt:lpstr>AGENDA (12/29)</vt:lpstr>
      <vt:lpstr>微服務架構 (續)</vt:lpstr>
      <vt:lpstr>請準備:</vt:lpstr>
      <vt:lpstr>Windows Container Basic</vt:lpstr>
      <vt:lpstr>Container Tech:</vt:lpstr>
      <vt:lpstr>Docker (Linux)</vt:lpstr>
      <vt:lpstr>Docker for Windows</vt:lpstr>
      <vt:lpstr>Windows Container</vt:lpstr>
      <vt:lpstr>Windows Container License</vt:lpstr>
      <vt:lpstr>Windows Container on Win10</vt:lpstr>
      <vt:lpstr>Windows Container on WinServer</vt:lpstr>
      <vt:lpstr>Container Fundamentals</vt:lpstr>
      <vt:lpstr>Container Image Layers</vt:lpstr>
      <vt:lpstr>PowerPoint 簡報</vt:lpstr>
      <vt:lpstr>微服務架構-基礎建設</vt:lpstr>
      <vt:lpstr>PowerPoint 簡報</vt:lpstr>
      <vt:lpstr>PowerPoint 簡報</vt:lpstr>
      <vt:lpstr>微服務版本的架構 (2016) </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API, API, API</vt:lpstr>
      <vt:lpstr>微服務實作的挑戰</vt:lpstr>
      <vt:lpstr>設計專屬的 API / SDK</vt:lpstr>
      <vt:lpstr>Agenda</vt:lpstr>
      <vt:lpstr>DEMO</vt:lpstr>
      <vt:lpstr>程式架構</vt:lpstr>
      <vt:lpstr>Problem</vt:lpstr>
      <vt:lpstr>PowerPoint 簡報</vt:lpstr>
      <vt:lpstr>程式架構</vt:lpstr>
      <vt:lpstr>Problem</vt:lpstr>
      <vt:lpstr>Without service contract</vt:lpstr>
      <vt:lpstr>With service contract</vt:lpstr>
      <vt:lpstr>“Client Side”API contract</vt:lpstr>
      <vt:lpstr>DEMO</vt:lpstr>
      <vt:lpstr>小結</vt:lpstr>
      <vt:lpstr>RESTful API 版本策略</vt:lpstr>
      <vt:lpstr>無版本 (只保留最新版本), The Knot</vt:lpstr>
      <vt:lpstr>保留所有版本，用戶端自行選擇</vt:lpstr>
      <vt:lpstr>只保留最新版，但是必須相容舊版</vt:lpstr>
      <vt:lpstr>版本驗證的方式</vt:lpstr>
      <vt:lpstr>版本號碼的定義 (from Microsoft)</vt:lpstr>
      <vt:lpstr>Quiz</vt:lpstr>
      <vt:lpstr>進階策略</vt:lpstr>
      <vt:lpstr>DEMO</vt:lpstr>
      <vt:lpstr>小結</vt:lpstr>
      <vt:lpstr>Question?</vt:lpstr>
      <vt:lpstr>服務之間的安全機制</vt:lpstr>
      <vt:lpstr>AGENDA</vt:lpstr>
      <vt:lpstr>API TOKEN 的難題</vt:lpstr>
      <vt:lpstr>RSA 的基本概念</vt:lpstr>
      <vt:lpstr>產生數位簽章</vt:lpstr>
      <vt:lpstr>驗證數位簽章</vt:lpstr>
      <vt:lpstr>跨網站的認證傳遞</vt:lpstr>
      <vt:lpstr>AUTH網站發授權，才能用API的服務</vt:lpstr>
      <vt:lpstr>PowerPoint 簡報</vt:lpstr>
      <vt:lpstr>API KEY</vt:lpstr>
      <vt:lpstr>SESSION KEY</vt:lpstr>
      <vt:lpstr>SESSION KEY</vt:lpstr>
      <vt:lpstr>SESSION KEY 運作的方式</vt:lpstr>
      <vt:lpstr>挑戰</vt:lpstr>
      <vt:lpstr>DEMO</vt:lpstr>
      <vt:lpstr>JWT(Json Web Token)</vt:lpstr>
      <vt:lpstr>JWT 能做什麼?</vt:lpstr>
      <vt:lpstr>PowerPoint 簡報</vt:lpstr>
      <vt:lpstr>其他應用</vt:lpstr>
      <vt:lpstr>如果你靠寫套裝程式賣錢 (授權)…</vt:lpstr>
      <vt:lpstr>如果你靠線上服務賺錢…</vt:lpstr>
      <vt:lpstr>PowerPoint 簡報</vt:lpstr>
      <vt:lpstr>Question?</vt:lpstr>
      <vt:lpstr>Next Session:</vt:lpstr>
      <vt:lpstr>謝謝大家 </vt:lpstr>
      <vt:lpstr>PowerPoint 簡報</vt:lpstr>
      <vt:lpstr>補充資料</vt:lpstr>
      <vt:lpstr>API 的向前相容機制</vt:lpstr>
      <vt:lpstr>Interface</vt:lpstr>
      <vt:lpstr>PowerPoint 簡報</vt:lpstr>
      <vt:lpstr>A: 因為硬體都有介面規範 (interface)</vt:lpstr>
      <vt:lpstr>服務的介面 (API) 如何像 USB 般長壽?</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152</cp:revision>
  <dcterms:created xsi:type="dcterms:W3CDTF">2016-11-15T09:34:15Z</dcterms:created>
  <dcterms:modified xsi:type="dcterms:W3CDTF">2017-01-19T04:47:54Z</dcterms:modified>
</cp:coreProperties>
</file>